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2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9741"/>
    <a:srgbClr val="627F22"/>
    <a:srgbClr val="FFF8E4"/>
    <a:srgbClr val="DEE0BB"/>
    <a:srgbClr val="4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>
            <a:extLst>
              <a:ext uri="{FF2B5EF4-FFF2-40B4-BE49-F238E27FC236}">
                <a16:creationId xmlns:a16="http://schemas.microsoft.com/office/drawing/2014/main" id="{FF67C024-9CBA-4E90-9C25-E19A2ABAFA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Місце для дати 2">
            <a:extLst>
              <a:ext uri="{FF2B5EF4-FFF2-40B4-BE49-F238E27FC236}">
                <a16:creationId xmlns:a16="http://schemas.microsoft.com/office/drawing/2014/main" id="{5C61CAB5-D7E1-4E5D-9895-8D1610E4BD0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36FB8-2638-451A-8907-08EE3F3AA2C7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3C728525-8EC6-471D-BE2B-EB855F25C6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AAA63-4F96-466A-A750-AA4A8F483108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758957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D9EA08-99B2-4DF1-A8EF-6815D133BD6E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93E45-EBCA-43C5-A568-95706B838B52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2472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93E45-EBCA-43C5-A568-95706B838B52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4145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93E45-EBCA-43C5-A568-95706B838B52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79331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93E45-EBCA-43C5-A568-95706B838B52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65813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93E45-EBCA-43C5-A568-95706B838B52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54112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93E45-EBCA-43C5-A568-95706B838B52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27904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93E45-EBCA-43C5-A568-95706B838B52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37828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93E45-EBCA-43C5-A568-95706B838B52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36757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и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кутник 12">
            <a:extLst>
              <a:ext uri="{FF2B5EF4-FFF2-40B4-BE49-F238E27FC236}">
                <a16:creationId xmlns:a16="http://schemas.microsoft.com/office/drawing/2014/main" id="{E628DF2D-DF55-4C80-9E35-65CC0226C247}"/>
              </a:ext>
            </a:extLst>
          </p:cNvPr>
          <p:cNvSpPr/>
          <p:nvPr userDrawn="1"/>
        </p:nvSpPr>
        <p:spPr>
          <a:xfrm>
            <a:off x="259395" y="120580"/>
            <a:ext cx="11963085" cy="6737420"/>
          </a:xfrm>
          <a:prstGeom prst="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uk-UA" dirty="0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BD7828C-1B57-4347-AB47-118D9A5648F2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E34DBB2-8431-48F8-8E66-6C4E89B22AAF}" type="slidenum">
              <a:rPr lang="uk-UA" smtClean="0"/>
              <a:t>‹№›</a:t>
            </a:fld>
            <a:endParaRPr lang="uk-UA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7A9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uk-UA" dirty="0"/>
          </a:p>
        </p:txBody>
      </p:sp>
      <p:sp>
        <p:nvSpPr>
          <p:cNvPr id="8" name="Прямокутний трикутник 7">
            <a:extLst>
              <a:ext uri="{FF2B5EF4-FFF2-40B4-BE49-F238E27FC236}">
                <a16:creationId xmlns:a16="http://schemas.microsoft.com/office/drawing/2014/main" id="{5BC437C8-4629-4CCA-A214-CC92E112E46E}"/>
              </a:ext>
            </a:extLst>
          </p:cNvPr>
          <p:cNvSpPr/>
          <p:nvPr userDrawn="1"/>
        </p:nvSpPr>
        <p:spPr>
          <a:xfrm rot="5400000" flipV="1">
            <a:off x="8644552" y="-1288468"/>
            <a:ext cx="1377043" cy="5778815"/>
          </a:xfrm>
          <a:prstGeom prst="rtTriangle">
            <a:avLst/>
          </a:prstGeom>
          <a:solidFill>
            <a:srgbClr val="7A9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9" name="Прямокутний трикутник 8">
            <a:extLst>
              <a:ext uri="{FF2B5EF4-FFF2-40B4-BE49-F238E27FC236}">
                <a16:creationId xmlns:a16="http://schemas.microsoft.com/office/drawing/2014/main" id="{19A3EA72-91E8-4078-B26D-0D4AFC9124B2}"/>
              </a:ext>
            </a:extLst>
          </p:cNvPr>
          <p:cNvSpPr/>
          <p:nvPr userDrawn="1"/>
        </p:nvSpPr>
        <p:spPr>
          <a:xfrm rot="5400000">
            <a:off x="4330769" y="-2961148"/>
            <a:ext cx="1377044" cy="9124180"/>
          </a:xfrm>
          <a:prstGeom prst="rtTriangle">
            <a:avLst/>
          </a:prstGeom>
          <a:solidFill>
            <a:srgbClr val="7A9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0" name="Прямокутний трикутник 9">
            <a:extLst>
              <a:ext uri="{FF2B5EF4-FFF2-40B4-BE49-F238E27FC236}">
                <a16:creationId xmlns:a16="http://schemas.microsoft.com/office/drawing/2014/main" id="{333B10A7-B00D-4688-859C-C842626C6383}"/>
              </a:ext>
            </a:extLst>
          </p:cNvPr>
          <p:cNvSpPr/>
          <p:nvPr userDrawn="1"/>
        </p:nvSpPr>
        <p:spPr>
          <a:xfrm rot="5400000" flipV="1">
            <a:off x="8652172" y="-1512911"/>
            <a:ext cx="1377043" cy="5763574"/>
          </a:xfrm>
          <a:prstGeom prst="rtTriangle">
            <a:avLst/>
          </a:prstGeom>
          <a:solidFill>
            <a:srgbClr val="DEE0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1" name="Прямокутний трикутник 10">
            <a:extLst>
              <a:ext uri="{FF2B5EF4-FFF2-40B4-BE49-F238E27FC236}">
                <a16:creationId xmlns:a16="http://schemas.microsoft.com/office/drawing/2014/main" id="{7BB84A3F-0EBE-4093-89BE-512A0EA134B6}"/>
              </a:ext>
            </a:extLst>
          </p:cNvPr>
          <p:cNvSpPr/>
          <p:nvPr userDrawn="1"/>
        </p:nvSpPr>
        <p:spPr>
          <a:xfrm rot="5400000">
            <a:off x="4338389" y="-3200832"/>
            <a:ext cx="1377043" cy="9139420"/>
          </a:xfrm>
          <a:prstGeom prst="rtTriangle">
            <a:avLst/>
          </a:prstGeom>
          <a:solidFill>
            <a:srgbClr val="DEE0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4" name="Прямокутник 13">
            <a:extLst>
              <a:ext uri="{FF2B5EF4-FFF2-40B4-BE49-F238E27FC236}">
                <a16:creationId xmlns:a16="http://schemas.microsoft.com/office/drawing/2014/main" id="{C1E5EE24-AF87-4434-8FCC-C688D9C550AE}"/>
              </a:ext>
            </a:extLst>
          </p:cNvPr>
          <p:cNvSpPr/>
          <p:nvPr userDrawn="1"/>
        </p:nvSpPr>
        <p:spPr>
          <a:xfrm>
            <a:off x="457200" y="0"/>
            <a:ext cx="11765281" cy="680351"/>
          </a:xfrm>
          <a:prstGeom prst="rect">
            <a:avLst/>
          </a:prstGeom>
          <a:solidFill>
            <a:srgbClr val="DEE0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449F028F-3E0E-404C-92A5-FB7CF7C678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152" y="3429000"/>
            <a:ext cx="4917328" cy="3507596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9464AF5-7768-43FC-9D7B-4287CF35E9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58007" y="-32124"/>
            <a:ext cx="4917328" cy="350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334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7828C-1B57-4347-AB47-118D9A5648F2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4DBB2-8431-48F8-8E66-6C4E89B22AAF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03799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7828C-1B57-4347-AB47-118D9A5648F2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4DBB2-8431-48F8-8E66-6C4E89B22AAF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8865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7828C-1B57-4347-AB47-118D9A5648F2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4DBB2-8431-48F8-8E66-6C4E89B22AAF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31582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кутник 14">
            <a:extLst>
              <a:ext uri="{FF2B5EF4-FFF2-40B4-BE49-F238E27FC236}">
                <a16:creationId xmlns:a16="http://schemas.microsoft.com/office/drawing/2014/main" id="{505BDEA4-A3A8-441E-83F0-F4DB57B44396}"/>
              </a:ext>
            </a:extLst>
          </p:cNvPr>
          <p:cNvSpPr/>
          <p:nvPr userDrawn="1"/>
        </p:nvSpPr>
        <p:spPr>
          <a:xfrm>
            <a:off x="11292840" y="0"/>
            <a:ext cx="914400" cy="6879318"/>
          </a:xfrm>
          <a:prstGeom prst="rect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50915DD-D7A6-4A1D-A12C-E5C0692603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152" y="3429000"/>
            <a:ext cx="4917328" cy="3507596"/>
          </a:xfrm>
          <a:prstGeom prst="rect">
            <a:avLst/>
          </a:prstGeom>
        </p:spPr>
      </p:pic>
      <p:sp>
        <p:nvSpPr>
          <p:cNvPr id="16" name="Прямокутник 15">
            <a:extLst>
              <a:ext uri="{FF2B5EF4-FFF2-40B4-BE49-F238E27FC236}">
                <a16:creationId xmlns:a16="http://schemas.microsoft.com/office/drawing/2014/main" id="{B59C1428-C523-4355-8E94-6C89D97FB3EF}"/>
              </a:ext>
            </a:extLst>
          </p:cNvPr>
          <p:cNvSpPr/>
          <p:nvPr userDrawn="1"/>
        </p:nvSpPr>
        <p:spPr>
          <a:xfrm>
            <a:off x="0" y="336736"/>
            <a:ext cx="11292840" cy="6547912"/>
          </a:xfrm>
          <a:prstGeom prst="rect">
            <a:avLst/>
          </a:prstGeom>
          <a:solidFill>
            <a:srgbClr val="FFF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" name="Прямокутний трикутник 6">
            <a:extLst>
              <a:ext uri="{FF2B5EF4-FFF2-40B4-BE49-F238E27FC236}">
                <a16:creationId xmlns:a16="http://schemas.microsoft.com/office/drawing/2014/main" id="{465290E6-6B68-42B2-B414-401BDD40DBAD}"/>
              </a:ext>
            </a:extLst>
          </p:cNvPr>
          <p:cNvSpPr/>
          <p:nvPr userDrawn="1"/>
        </p:nvSpPr>
        <p:spPr>
          <a:xfrm rot="5400000">
            <a:off x="3870504" y="-3106200"/>
            <a:ext cx="1377044" cy="9148533"/>
          </a:xfrm>
          <a:prstGeom prst="rtTriangle">
            <a:avLst/>
          </a:prstGeom>
          <a:solidFill>
            <a:srgbClr val="7A9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9" name="Прямокутний трикутник 8">
            <a:extLst>
              <a:ext uri="{FF2B5EF4-FFF2-40B4-BE49-F238E27FC236}">
                <a16:creationId xmlns:a16="http://schemas.microsoft.com/office/drawing/2014/main" id="{F6144E54-892F-41D5-B13B-BD29C6972516}"/>
              </a:ext>
            </a:extLst>
          </p:cNvPr>
          <p:cNvSpPr/>
          <p:nvPr userDrawn="1"/>
        </p:nvSpPr>
        <p:spPr>
          <a:xfrm rot="5400000" flipV="1">
            <a:off x="7741631" y="-1383962"/>
            <a:ext cx="1377043" cy="5725378"/>
          </a:xfrm>
          <a:prstGeom prst="rtTriangle">
            <a:avLst/>
          </a:prstGeom>
          <a:solidFill>
            <a:srgbClr val="7A9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0" name="Прямокутний трикутник 9">
            <a:extLst>
              <a:ext uri="{FF2B5EF4-FFF2-40B4-BE49-F238E27FC236}">
                <a16:creationId xmlns:a16="http://schemas.microsoft.com/office/drawing/2014/main" id="{46AEBB28-D568-4B1D-8A83-C85E03A8A419}"/>
              </a:ext>
            </a:extLst>
          </p:cNvPr>
          <p:cNvSpPr/>
          <p:nvPr userDrawn="1"/>
        </p:nvSpPr>
        <p:spPr>
          <a:xfrm rot="5400000" flipV="1">
            <a:off x="7749250" y="-1608406"/>
            <a:ext cx="1377043" cy="5710138"/>
          </a:xfrm>
          <a:prstGeom prst="rtTriangle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8" name="Прямокутний трикутник 7">
            <a:extLst>
              <a:ext uri="{FF2B5EF4-FFF2-40B4-BE49-F238E27FC236}">
                <a16:creationId xmlns:a16="http://schemas.microsoft.com/office/drawing/2014/main" id="{79709519-CD2B-482D-96B7-69D8AAD4CFA0}"/>
              </a:ext>
            </a:extLst>
          </p:cNvPr>
          <p:cNvSpPr/>
          <p:nvPr userDrawn="1"/>
        </p:nvSpPr>
        <p:spPr>
          <a:xfrm rot="5400000">
            <a:off x="3878146" y="-3345904"/>
            <a:ext cx="1377043" cy="9163816"/>
          </a:xfrm>
          <a:prstGeom prst="rtTriangle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1" name="Прямокутник 10">
            <a:extLst>
              <a:ext uri="{FF2B5EF4-FFF2-40B4-BE49-F238E27FC236}">
                <a16:creationId xmlns:a16="http://schemas.microsoft.com/office/drawing/2014/main" id="{0D5F6746-E182-428C-B569-019F338776B7}"/>
              </a:ext>
            </a:extLst>
          </p:cNvPr>
          <p:cNvSpPr/>
          <p:nvPr userDrawn="1"/>
        </p:nvSpPr>
        <p:spPr>
          <a:xfrm>
            <a:off x="0" y="0"/>
            <a:ext cx="11323322" cy="558140"/>
          </a:xfrm>
          <a:prstGeom prst="rect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3046" y="336736"/>
            <a:ext cx="10321466" cy="894188"/>
          </a:xfrm>
        </p:spPr>
        <p:txBody>
          <a:bodyPr/>
          <a:lstStyle>
            <a:lvl1pPr>
              <a:defRPr>
                <a:solidFill>
                  <a:srgbClr val="FFF8E4"/>
                </a:solidFill>
              </a:defRPr>
            </a:lvl1pPr>
          </a:lstStyle>
          <a:p>
            <a:r>
              <a:rPr lang="uk-UA" dirty="0"/>
              <a:t>Заголовок</a:t>
            </a:r>
            <a:endParaRPr lang="en-US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5C5FD2E-E78B-44D0-ADF8-2821DDDFB1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994778" y="699536"/>
            <a:ext cx="4917328" cy="3507596"/>
          </a:xfrm>
          <a:prstGeom prst="rect">
            <a:avLst/>
          </a:prstGeom>
        </p:spPr>
      </p:pic>
      <p:sp>
        <p:nvSpPr>
          <p:cNvPr id="4" name="Кнопка дії: повернення 3">
            <a:hlinkClick r:id="" action="ppaction://hlinkshowjump?jump=lastslideviewed" highlightClick="1"/>
            <a:extLst>
              <a:ext uri="{FF2B5EF4-FFF2-40B4-BE49-F238E27FC236}">
                <a16:creationId xmlns:a16="http://schemas.microsoft.com/office/drawing/2014/main" id="{822B2205-62B0-4A2F-A6FE-B3C033C7C13A}"/>
              </a:ext>
            </a:extLst>
          </p:cNvPr>
          <p:cNvSpPr/>
          <p:nvPr userDrawn="1"/>
        </p:nvSpPr>
        <p:spPr>
          <a:xfrm>
            <a:off x="10714081" y="6323264"/>
            <a:ext cx="396000" cy="396000"/>
          </a:xfrm>
          <a:prstGeom prst="actionButtonReturn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" name="Кнопка дії: на домашню сторінку 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AAF70DEE-860D-4B21-ABE3-237E01651B0B}"/>
              </a:ext>
            </a:extLst>
          </p:cNvPr>
          <p:cNvSpPr/>
          <p:nvPr userDrawn="1"/>
        </p:nvSpPr>
        <p:spPr>
          <a:xfrm>
            <a:off x="10092348" y="6323264"/>
            <a:ext cx="396000" cy="396000"/>
          </a:xfrm>
          <a:prstGeom prst="actionButtonHome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56901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кутник 14">
            <a:extLst>
              <a:ext uri="{FF2B5EF4-FFF2-40B4-BE49-F238E27FC236}">
                <a16:creationId xmlns:a16="http://schemas.microsoft.com/office/drawing/2014/main" id="{505BDEA4-A3A8-441E-83F0-F4DB57B44396}"/>
              </a:ext>
            </a:extLst>
          </p:cNvPr>
          <p:cNvSpPr/>
          <p:nvPr userDrawn="1"/>
        </p:nvSpPr>
        <p:spPr>
          <a:xfrm>
            <a:off x="11292840" y="0"/>
            <a:ext cx="914400" cy="6879318"/>
          </a:xfrm>
          <a:prstGeom prst="rect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50915DD-D7A6-4A1D-A12C-E5C0692603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152" y="3429000"/>
            <a:ext cx="4917328" cy="3507596"/>
          </a:xfrm>
          <a:prstGeom prst="rect">
            <a:avLst/>
          </a:prstGeom>
        </p:spPr>
      </p:pic>
      <p:sp>
        <p:nvSpPr>
          <p:cNvPr id="16" name="Прямокутник 15">
            <a:extLst>
              <a:ext uri="{FF2B5EF4-FFF2-40B4-BE49-F238E27FC236}">
                <a16:creationId xmlns:a16="http://schemas.microsoft.com/office/drawing/2014/main" id="{B59C1428-C523-4355-8E94-6C89D97FB3EF}"/>
              </a:ext>
            </a:extLst>
          </p:cNvPr>
          <p:cNvSpPr/>
          <p:nvPr userDrawn="1"/>
        </p:nvSpPr>
        <p:spPr>
          <a:xfrm>
            <a:off x="0" y="336736"/>
            <a:ext cx="11292840" cy="6547912"/>
          </a:xfrm>
          <a:prstGeom prst="rect">
            <a:avLst/>
          </a:prstGeom>
          <a:solidFill>
            <a:srgbClr val="FFF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" name="Прямокутний трикутник 6">
            <a:extLst>
              <a:ext uri="{FF2B5EF4-FFF2-40B4-BE49-F238E27FC236}">
                <a16:creationId xmlns:a16="http://schemas.microsoft.com/office/drawing/2014/main" id="{465290E6-6B68-42B2-B414-401BDD40DBAD}"/>
              </a:ext>
            </a:extLst>
          </p:cNvPr>
          <p:cNvSpPr/>
          <p:nvPr userDrawn="1"/>
        </p:nvSpPr>
        <p:spPr>
          <a:xfrm rot="5400000">
            <a:off x="3870504" y="-3106200"/>
            <a:ext cx="1377044" cy="9148533"/>
          </a:xfrm>
          <a:prstGeom prst="rtTriangle">
            <a:avLst/>
          </a:prstGeom>
          <a:solidFill>
            <a:srgbClr val="7A9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9" name="Прямокутний трикутник 8">
            <a:extLst>
              <a:ext uri="{FF2B5EF4-FFF2-40B4-BE49-F238E27FC236}">
                <a16:creationId xmlns:a16="http://schemas.microsoft.com/office/drawing/2014/main" id="{F6144E54-892F-41D5-B13B-BD29C6972516}"/>
              </a:ext>
            </a:extLst>
          </p:cNvPr>
          <p:cNvSpPr/>
          <p:nvPr userDrawn="1"/>
        </p:nvSpPr>
        <p:spPr>
          <a:xfrm rot="5400000" flipV="1">
            <a:off x="7741631" y="-1383962"/>
            <a:ext cx="1377043" cy="5725378"/>
          </a:xfrm>
          <a:prstGeom prst="rtTriangle">
            <a:avLst/>
          </a:prstGeom>
          <a:solidFill>
            <a:srgbClr val="7A9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0" name="Прямокутний трикутник 9">
            <a:extLst>
              <a:ext uri="{FF2B5EF4-FFF2-40B4-BE49-F238E27FC236}">
                <a16:creationId xmlns:a16="http://schemas.microsoft.com/office/drawing/2014/main" id="{46AEBB28-D568-4B1D-8A83-C85E03A8A419}"/>
              </a:ext>
            </a:extLst>
          </p:cNvPr>
          <p:cNvSpPr/>
          <p:nvPr userDrawn="1"/>
        </p:nvSpPr>
        <p:spPr>
          <a:xfrm rot="5400000" flipV="1">
            <a:off x="7749250" y="-1608406"/>
            <a:ext cx="1377043" cy="5710138"/>
          </a:xfrm>
          <a:prstGeom prst="rtTriangle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8" name="Прямокутний трикутник 7">
            <a:extLst>
              <a:ext uri="{FF2B5EF4-FFF2-40B4-BE49-F238E27FC236}">
                <a16:creationId xmlns:a16="http://schemas.microsoft.com/office/drawing/2014/main" id="{79709519-CD2B-482D-96B7-69D8AAD4CFA0}"/>
              </a:ext>
            </a:extLst>
          </p:cNvPr>
          <p:cNvSpPr/>
          <p:nvPr userDrawn="1"/>
        </p:nvSpPr>
        <p:spPr>
          <a:xfrm rot="5400000">
            <a:off x="3878146" y="-3345904"/>
            <a:ext cx="1377043" cy="9163816"/>
          </a:xfrm>
          <a:prstGeom prst="rtTriangle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1" name="Прямокутник 10">
            <a:extLst>
              <a:ext uri="{FF2B5EF4-FFF2-40B4-BE49-F238E27FC236}">
                <a16:creationId xmlns:a16="http://schemas.microsoft.com/office/drawing/2014/main" id="{0D5F6746-E182-428C-B569-019F338776B7}"/>
              </a:ext>
            </a:extLst>
          </p:cNvPr>
          <p:cNvSpPr/>
          <p:nvPr userDrawn="1"/>
        </p:nvSpPr>
        <p:spPr>
          <a:xfrm>
            <a:off x="0" y="0"/>
            <a:ext cx="11323322" cy="558140"/>
          </a:xfrm>
          <a:prstGeom prst="rect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3046" y="336736"/>
            <a:ext cx="10321466" cy="894188"/>
          </a:xfrm>
        </p:spPr>
        <p:txBody>
          <a:bodyPr/>
          <a:lstStyle>
            <a:lvl1pPr>
              <a:defRPr>
                <a:solidFill>
                  <a:srgbClr val="FFF8E4"/>
                </a:solidFill>
              </a:defRPr>
            </a:lvl1pPr>
          </a:lstStyle>
          <a:p>
            <a:r>
              <a:rPr lang="uk-UA" dirty="0"/>
              <a:t>Заголовок</a:t>
            </a:r>
            <a:endParaRPr lang="en-US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5C5FD2E-E78B-44D0-ADF8-2821DDDFB1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994778" y="699536"/>
            <a:ext cx="4917328" cy="3507596"/>
          </a:xfrm>
          <a:prstGeom prst="rect">
            <a:avLst/>
          </a:prstGeom>
        </p:spPr>
      </p:pic>
      <p:sp>
        <p:nvSpPr>
          <p:cNvPr id="4" name="Кнопка дії: повернення 3">
            <a:hlinkClick r:id="" action="ppaction://hlinkshowjump?jump=lastslideviewed" highlightClick="1"/>
            <a:extLst>
              <a:ext uri="{FF2B5EF4-FFF2-40B4-BE49-F238E27FC236}">
                <a16:creationId xmlns:a16="http://schemas.microsoft.com/office/drawing/2014/main" id="{822B2205-62B0-4A2F-A6FE-B3C033C7C13A}"/>
              </a:ext>
            </a:extLst>
          </p:cNvPr>
          <p:cNvSpPr/>
          <p:nvPr userDrawn="1"/>
        </p:nvSpPr>
        <p:spPr>
          <a:xfrm>
            <a:off x="10714081" y="6323264"/>
            <a:ext cx="396000" cy="396000"/>
          </a:xfrm>
          <a:prstGeom prst="actionButtonReturn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" name="Кнопка дії: перейти далі 2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3C679A4-3576-47AC-8B04-C1AC5D38EF89}"/>
              </a:ext>
            </a:extLst>
          </p:cNvPr>
          <p:cNvSpPr/>
          <p:nvPr userDrawn="1"/>
        </p:nvSpPr>
        <p:spPr>
          <a:xfrm>
            <a:off x="10119925" y="6323264"/>
            <a:ext cx="396000" cy="396000"/>
          </a:xfrm>
          <a:prstGeom prst="actionButtonForwardNex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8227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кутник 17">
            <a:extLst>
              <a:ext uri="{FF2B5EF4-FFF2-40B4-BE49-F238E27FC236}">
                <a16:creationId xmlns:a16="http://schemas.microsoft.com/office/drawing/2014/main" id="{670F4E28-FF24-4C22-95C7-B44C689EFC9E}"/>
              </a:ext>
            </a:extLst>
          </p:cNvPr>
          <p:cNvSpPr/>
          <p:nvPr userDrawn="1"/>
        </p:nvSpPr>
        <p:spPr>
          <a:xfrm>
            <a:off x="0" y="336736"/>
            <a:ext cx="11323322" cy="6547912"/>
          </a:xfrm>
          <a:prstGeom prst="rect">
            <a:avLst/>
          </a:prstGeom>
          <a:solidFill>
            <a:srgbClr val="FFF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51824" y="1978152"/>
            <a:ext cx="9418320" cy="305995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>
                <a:solidFill>
                  <a:srgbClr val="440000"/>
                </a:solidFill>
              </a:defRPr>
            </a:lvl1pPr>
          </a:lstStyle>
          <a:p>
            <a:r>
              <a:rPr lang="uk-UA" dirty="0"/>
              <a:t>Зразок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7828C-1B57-4347-AB47-118D9A5648F2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79318"/>
          </a:xfrm>
          <a:prstGeom prst="rect">
            <a:avLst/>
          </a:prstGeom>
          <a:solidFill>
            <a:srgbClr val="7A9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Прямокутний трикутник 11">
            <a:extLst>
              <a:ext uri="{FF2B5EF4-FFF2-40B4-BE49-F238E27FC236}">
                <a16:creationId xmlns:a16="http://schemas.microsoft.com/office/drawing/2014/main" id="{12E4FAEE-544D-4842-B677-1FA0DBBF4104}"/>
              </a:ext>
            </a:extLst>
          </p:cNvPr>
          <p:cNvSpPr/>
          <p:nvPr userDrawn="1"/>
        </p:nvSpPr>
        <p:spPr>
          <a:xfrm rot="5400000">
            <a:off x="3885746" y="-3139850"/>
            <a:ext cx="1377044" cy="9148533"/>
          </a:xfrm>
          <a:prstGeom prst="rtTriangle">
            <a:avLst/>
          </a:prstGeom>
          <a:solidFill>
            <a:srgbClr val="7A9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Прямокутний трикутник 12">
            <a:extLst>
              <a:ext uri="{FF2B5EF4-FFF2-40B4-BE49-F238E27FC236}">
                <a16:creationId xmlns:a16="http://schemas.microsoft.com/office/drawing/2014/main" id="{3B785F8E-061E-4750-B5FD-CFF562EE013A}"/>
              </a:ext>
            </a:extLst>
          </p:cNvPr>
          <p:cNvSpPr/>
          <p:nvPr userDrawn="1"/>
        </p:nvSpPr>
        <p:spPr>
          <a:xfrm rot="5400000" flipV="1">
            <a:off x="7749252" y="-1409990"/>
            <a:ext cx="1377043" cy="5710136"/>
          </a:xfrm>
          <a:prstGeom prst="rtTriangle">
            <a:avLst/>
          </a:prstGeom>
          <a:solidFill>
            <a:srgbClr val="7A9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4" name="Прямокутний трикутник 13">
            <a:extLst>
              <a:ext uri="{FF2B5EF4-FFF2-40B4-BE49-F238E27FC236}">
                <a16:creationId xmlns:a16="http://schemas.microsoft.com/office/drawing/2014/main" id="{3E399C5A-4D31-4DB0-942B-84D66DD793D9}"/>
              </a:ext>
            </a:extLst>
          </p:cNvPr>
          <p:cNvSpPr/>
          <p:nvPr userDrawn="1"/>
        </p:nvSpPr>
        <p:spPr>
          <a:xfrm rot="5400000" flipV="1">
            <a:off x="7772112" y="-1649677"/>
            <a:ext cx="1377043" cy="5725378"/>
          </a:xfrm>
          <a:prstGeom prst="rtTriangle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15" name="Прямокутний трикутник 14">
            <a:extLst>
              <a:ext uri="{FF2B5EF4-FFF2-40B4-BE49-F238E27FC236}">
                <a16:creationId xmlns:a16="http://schemas.microsoft.com/office/drawing/2014/main" id="{D0669411-7010-45E3-8512-40F5B6572E7A}"/>
              </a:ext>
            </a:extLst>
          </p:cNvPr>
          <p:cNvSpPr/>
          <p:nvPr userDrawn="1"/>
        </p:nvSpPr>
        <p:spPr>
          <a:xfrm rot="5400000">
            <a:off x="3893388" y="-3379554"/>
            <a:ext cx="1377043" cy="9163816"/>
          </a:xfrm>
          <a:prstGeom prst="rtTriangle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Прямокутник 15">
            <a:extLst>
              <a:ext uri="{FF2B5EF4-FFF2-40B4-BE49-F238E27FC236}">
                <a16:creationId xmlns:a16="http://schemas.microsoft.com/office/drawing/2014/main" id="{DD248C85-CC05-473C-9D82-81230B67170C}"/>
              </a:ext>
            </a:extLst>
          </p:cNvPr>
          <p:cNvSpPr/>
          <p:nvPr userDrawn="1"/>
        </p:nvSpPr>
        <p:spPr>
          <a:xfrm>
            <a:off x="1" y="-33650"/>
            <a:ext cx="11323322" cy="558140"/>
          </a:xfrm>
          <a:prstGeom prst="rect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7" name="Прямокутник 16">
            <a:extLst>
              <a:ext uri="{FF2B5EF4-FFF2-40B4-BE49-F238E27FC236}">
                <a16:creationId xmlns:a16="http://schemas.microsoft.com/office/drawing/2014/main" id="{46D43398-8DB5-468C-9629-94E89BE2AEE2}"/>
              </a:ext>
            </a:extLst>
          </p:cNvPr>
          <p:cNvSpPr/>
          <p:nvPr userDrawn="1"/>
        </p:nvSpPr>
        <p:spPr>
          <a:xfrm>
            <a:off x="11270226" y="0"/>
            <a:ext cx="937014" cy="6879318"/>
          </a:xfrm>
          <a:prstGeom prst="rect">
            <a:avLst/>
          </a:prstGeom>
          <a:solidFill>
            <a:srgbClr val="627F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baseline="-25000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362BB67-5F1F-4B0F-85C2-FE29E04C23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5282" y="-78596"/>
            <a:ext cx="4917328" cy="3507596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44CFA199-B5C3-4775-87D9-14910DBB0F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152" y="3429000"/>
            <a:ext cx="4917328" cy="350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021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7828C-1B57-4347-AB47-118D9A5648F2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4DBB2-8431-48F8-8E66-6C4E89B22AAF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8069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7828C-1B57-4347-AB47-118D9A5648F2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4DBB2-8431-48F8-8E66-6C4E89B22AAF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92462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7828C-1B57-4347-AB47-118D9A5648F2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4DBB2-8431-48F8-8E66-6C4E89B22AAF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18409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7828C-1B57-4347-AB47-118D9A5648F2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4DBB2-8431-48F8-8E66-6C4E89B22AAF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4563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7828C-1B57-4347-AB47-118D9A5648F2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4DBB2-8431-48F8-8E66-6C4E89B22AAF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16136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BD7828C-1B57-4347-AB47-118D9A5648F2}" type="datetimeFigureOut">
              <a:rPr lang="uk-UA" smtClean="0"/>
              <a:t>14.06.2024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E34DBB2-8431-48F8-8E66-6C4E89B22AAF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81580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3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</p:sldLayoutIdLst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.insider.com/601461ee6dfbe10018e00d19?width=800&amp;format=jpeg&amp;auto=webp" TargetMode="External"/><Relationship Id="rId2" Type="http://schemas.openxmlformats.org/officeDocument/2006/relationships/hyperlink" Target="https://www.techspot.com/articles-info/2504/images/2022-07-18-image-21.jp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edia.licdn.com/dms/image/C5612AQG_FCq31Hk9pA/article-cover_image-shrink_720_1280/0/1623154315547?e=2147483647&amp;v=beta&amp;t=WxcJ-xucAtDA9WRZO3OrJtGm8i47sW1mj61Agh4sX5Y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3.jpg"/><Relationship Id="rId7" Type="http://schemas.openxmlformats.org/officeDocument/2006/relationships/slide" Target="slide6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Relationship Id="rId6" Type="http://schemas.openxmlformats.org/officeDocument/2006/relationships/slide" Target="slide5.xml"/><Relationship Id="rId5" Type="http://schemas.openxmlformats.org/officeDocument/2006/relationships/slide" Target="slide4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slide" Target="slide5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slide" Target="slide5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slide" Target="slide5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slide" Target="slide5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slide" Target="slide5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slide" Target="slide5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slide" Target="slide5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B33347-C49A-4885-8B49-811B3C5553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uk-UA" dirty="0"/>
              <a:t>Принцип роботи відеокарти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6C9AAACD-798B-4CDB-BB55-491A444CE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79363" y="5253228"/>
            <a:ext cx="3141057" cy="1290641"/>
          </a:xfrm>
        </p:spPr>
        <p:txBody>
          <a:bodyPr>
            <a:normAutofit/>
          </a:bodyPr>
          <a:lstStyle/>
          <a:p>
            <a:pPr algn="r">
              <a:lnSpc>
                <a:spcPts val="1940"/>
              </a:lnSpc>
            </a:pPr>
            <a:r>
              <a:rPr lang="uk-UA" sz="1800" dirty="0"/>
              <a:t>Підготувала учениця </a:t>
            </a:r>
          </a:p>
          <a:p>
            <a:pPr algn="r">
              <a:lnSpc>
                <a:spcPts val="1940"/>
              </a:lnSpc>
            </a:pPr>
            <a:r>
              <a:rPr lang="uk-UA" sz="1800" dirty="0"/>
              <a:t>групи №11 </a:t>
            </a:r>
          </a:p>
          <a:p>
            <a:pPr algn="r">
              <a:lnSpc>
                <a:spcPts val="1940"/>
              </a:lnSpc>
            </a:pPr>
            <a:r>
              <a:rPr lang="uk-UA" sz="1800" dirty="0" err="1"/>
              <a:t>Яцюк</a:t>
            </a:r>
            <a:r>
              <a:rPr lang="uk-UA" sz="1800" dirty="0"/>
              <a:t> Дарина</a:t>
            </a:r>
          </a:p>
        </p:txBody>
      </p:sp>
    </p:spTree>
    <p:extLst>
      <p:ext uri="{BB962C8B-B14F-4D97-AF65-F5344CB8AC3E}">
        <p14:creationId xmlns:p14="http://schemas.microsoft.com/office/powerpoint/2010/main" val="2679640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9CED2D-6FB2-46B5-9DAB-04AB88EA3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6" y="83128"/>
            <a:ext cx="5029999" cy="1413164"/>
          </a:xfrm>
        </p:spPr>
        <p:txBody>
          <a:bodyPr>
            <a:normAutofit/>
          </a:bodyPr>
          <a:lstStyle/>
          <a:p>
            <a:r>
              <a:rPr lang="uk-UA" dirty="0"/>
              <a:t>Використані джерела</a:t>
            </a:r>
            <a:endParaRPr lang="ru-U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9DD66C-AE26-482E-92EE-692F7E785B82}"/>
              </a:ext>
            </a:extLst>
          </p:cNvPr>
          <p:cNvSpPr txBox="1"/>
          <p:nvPr/>
        </p:nvSpPr>
        <p:spPr>
          <a:xfrm>
            <a:off x="1236518" y="3574472"/>
            <a:ext cx="67644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hlinkClick r:id="rId2"/>
              </a:rPr>
              <a:t>https://www.techspot.com/articles-info/2504/images/2022-07-18-image-21.jpg</a:t>
            </a:r>
            <a:endParaRPr lang="uk-UA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hlinkClick r:id="rId3"/>
              </a:rPr>
              <a:t>https://i.insider.com/601461ee6dfbe10018e00d19?width=800&amp;format=jpeg&amp;auto=webp</a:t>
            </a:r>
            <a:endParaRPr lang="uk-UA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hlinkClick r:id="rId4"/>
              </a:rPr>
              <a:t>https://media.licdn.com/dms/image/C5612AQG_FCq31Hk9pA/article-cover_image-shrink_720_1280/0/1623154315547?e=2147483647&amp;v=beta&amp;t=WxcJ-xucAtDA9WRZO3OrJtGm8i47sW1mj61Agh4sX5Y</a:t>
            </a:r>
            <a:endParaRPr lang="uk-UA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4291670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EE22D0C2-B547-42DD-B729-AE13FBD2A49F}"/>
              </a:ext>
            </a:extLst>
          </p:cNvPr>
          <p:cNvGrpSpPr/>
          <p:nvPr/>
        </p:nvGrpSpPr>
        <p:grpSpPr>
          <a:xfrm>
            <a:off x="328516" y="2512291"/>
            <a:ext cx="10625996" cy="3290016"/>
            <a:chOff x="166124" y="2578839"/>
            <a:chExt cx="10625996" cy="2410668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4" name="Прямокутник: округлені кути 3">
              <a:extLst>
                <a:ext uri="{FF2B5EF4-FFF2-40B4-BE49-F238E27FC236}">
                  <a16:creationId xmlns:a16="http://schemas.microsoft.com/office/drawing/2014/main" id="{2212F238-9F36-4858-8B10-7CCF2EF8766E}"/>
                </a:ext>
              </a:extLst>
            </p:cNvPr>
            <p:cNvSpPr/>
            <p:nvPr/>
          </p:nvSpPr>
          <p:spPr>
            <a:xfrm>
              <a:off x="166124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15" name="Прямокутник: округлені кути 3">
              <a:extLst>
                <a:ext uri="{FF2B5EF4-FFF2-40B4-BE49-F238E27FC236}">
                  <a16:creationId xmlns:a16="http://schemas.microsoft.com/office/drawing/2014/main" id="{EBE845BD-AC61-495F-92BC-0C89046A5FE6}"/>
                </a:ext>
              </a:extLst>
            </p:cNvPr>
            <p:cNvSpPr/>
            <p:nvPr/>
          </p:nvSpPr>
          <p:spPr>
            <a:xfrm>
              <a:off x="1713691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17" name="Прямокутник: округлені кути 3">
              <a:extLst>
                <a:ext uri="{FF2B5EF4-FFF2-40B4-BE49-F238E27FC236}">
                  <a16:creationId xmlns:a16="http://schemas.microsoft.com/office/drawing/2014/main" id="{A03B1597-121C-477D-932C-97BB1EFD4EC4}"/>
                </a:ext>
              </a:extLst>
            </p:cNvPr>
            <p:cNvSpPr/>
            <p:nvPr/>
          </p:nvSpPr>
          <p:spPr>
            <a:xfrm>
              <a:off x="3261258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20" name="Прямокутник: округлені кути 3">
              <a:extLst>
                <a:ext uri="{FF2B5EF4-FFF2-40B4-BE49-F238E27FC236}">
                  <a16:creationId xmlns:a16="http://schemas.microsoft.com/office/drawing/2014/main" id="{E10F464C-1568-4188-95B1-54BC1FF84803}"/>
                </a:ext>
              </a:extLst>
            </p:cNvPr>
            <p:cNvSpPr/>
            <p:nvPr/>
          </p:nvSpPr>
          <p:spPr>
            <a:xfrm>
              <a:off x="4808825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22" name="Прямокутник: округлені кути 3">
              <a:extLst>
                <a:ext uri="{FF2B5EF4-FFF2-40B4-BE49-F238E27FC236}">
                  <a16:creationId xmlns:a16="http://schemas.microsoft.com/office/drawing/2014/main" id="{25BF805C-B34F-4807-8026-54547B7A6AC1}"/>
                </a:ext>
              </a:extLst>
            </p:cNvPr>
            <p:cNvSpPr/>
            <p:nvPr/>
          </p:nvSpPr>
          <p:spPr>
            <a:xfrm>
              <a:off x="6356392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25" name="Прямокутник: округлені кути 3">
              <a:extLst>
                <a:ext uri="{FF2B5EF4-FFF2-40B4-BE49-F238E27FC236}">
                  <a16:creationId xmlns:a16="http://schemas.microsoft.com/office/drawing/2014/main" id="{BE196F3C-0085-43E9-A7C6-73FAD074C794}"/>
                </a:ext>
              </a:extLst>
            </p:cNvPr>
            <p:cNvSpPr/>
            <p:nvPr/>
          </p:nvSpPr>
          <p:spPr>
            <a:xfrm>
              <a:off x="7903959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27" name="Прямокутник: округлені кути 3">
              <a:extLst>
                <a:ext uri="{FF2B5EF4-FFF2-40B4-BE49-F238E27FC236}">
                  <a16:creationId xmlns:a16="http://schemas.microsoft.com/office/drawing/2014/main" id="{2956ACDA-6135-42E1-BFD3-7301F7FB37D3}"/>
                </a:ext>
              </a:extLst>
            </p:cNvPr>
            <p:cNvSpPr/>
            <p:nvPr/>
          </p:nvSpPr>
          <p:spPr>
            <a:xfrm>
              <a:off x="9451526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C2814A-D33B-4437-85DA-C7D3B5918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8" name="Прямокутник: округлені кути 7">
            <a:hlinkClick r:id="rId4" action="ppaction://hlinksldjump"/>
            <a:extLst>
              <a:ext uri="{FF2B5EF4-FFF2-40B4-BE49-F238E27FC236}">
                <a16:creationId xmlns:a16="http://schemas.microsoft.com/office/drawing/2014/main" id="{0699D158-0436-48B4-B5BF-EA11884FBBB2}"/>
              </a:ext>
            </a:extLst>
          </p:cNvPr>
          <p:cNvSpPr/>
          <p:nvPr/>
        </p:nvSpPr>
        <p:spPr>
          <a:xfrm>
            <a:off x="407755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1400" dirty="0">
                <a:solidFill>
                  <a:srgbClr val="FFF8E4"/>
                </a:solidFill>
              </a:rPr>
              <a:t> </a:t>
            </a:r>
            <a:r>
              <a:rPr lang="ru-RU" sz="1400" dirty="0"/>
              <a:t>1. </a:t>
            </a:r>
            <a:endParaRPr lang="en-US" sz="1400" dirty="0"/>
          </a:p>
          <a:p>
            <a:pPr algn="ctr"/>
            <a:r>
              <a:rPr lang="ru-RU" sz="1400" dirty="0" err="1"/>
              <a:t>Вхід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uk-UA" sz="1600" dirty="0">
                <a:solidFill>
                  <a:srgbClr val="FFF8E4"/>
                </a:solidFill>
              </a:rPr>
              <a:t> </a:t>
            </a:r>
          </a:p>
        </p:txBody>
      </p:sp>
      <p:sp>
        <p:nvSpPr>
          <p:cNvPr id="16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630AAB0-A9E9-457E-966B-6422C02946A8}"/>
              </a:ext>
            </a:extLst>
          </p:cNvPr>
          <p:cNvSpPr/>
          <p:nvPr/>
        </p:nvSpPr>
        <p:spPr>
          <a:xfrm>
            <a:off x="1955322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2. </a:t>
            </a:r>
            <a:endParaRPr lang="en-US" sz="1400" dirty="0"/>
          </a:p>
          <a:p>
            <a:pPr algn="ctr"/>
            <a:r>
              <a:rPr lang="ru-RU" sz="1400" dirty="0" err="1"/>
              <a:t>Обробка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ru-RU" sz="1400" dirty="0"/>
              <a:t> GPU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18" name="Прямокутник: округлені кути 7">
            <a:hlinkClick r:id="rId6" action="ppaction://hlinksldjump"/>
            <a:extLst>
              <a:ext uri="{FF2B5EF4-FFF2-40B4-BE49-F238E27FC236}">
                <a16:creationId xmlns:a16="http://schemas.microsoft.com/office/drawing/2014/main" id="{3CA76BF0-C7D0-4EB7-B41D-2AB5C7D3216D}"/>
              </a:ext>
            </a:extLst>
          </p:cNvPr>
          <p:cNvSpPr/>
          <p:nvPr/>
        </p:nvSpPr>
        <p:spPr>
          <a:xfrm>
            <a:off x="3502889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3. </a:t>
            </a:r>
            <a:r>
              <a:rPr lang="ru-RU" sz="1400" dirty="0" err="1"/>
              <a:t>Відеопам’ять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21" name="Прямокутник: округлені кути 7">
            <a:hlinkClick r:id="rId7" action="ppaction://hlinksldjump"/>
            <a:extLst>
              <a:ext uri="{FF2B5EF4-FFF2-40B4-BE49-F238E27FC236}">
                <a16:creationId xmlns:a16="http://schemas.microsoft.com/office/drawing/2014/main" id="{EBD0ACE6-6A41-434B-88BE-9969836542DE}"/>
              </a:ext>
            </a:extLst>
          </p:cNvPr>
          <p:cNvSpPr/>
          <p:nvPr/>
        </p:nvSpPr>
        <p:spPr>
          <a:xfrm>
            <a:off x="5050456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4. </a:t>
            </a:r>
            <a:r>
              <a:rPr lang="ru-RU" sz="1400" dirty="0" err="1"/>
              <a:t>Виконання</a:t>
            </a:r>
            <a:r>
              <a:rPr lang="ru-RU" sz="1400" dirty="0"/>
              <a:t> </a:t>
            </a:r>
            <a:r>
              <a:rPr lang="ru-RU" sz="1400" dirty="0" err="1"/>
              <a:t>шейдерів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23" name="Прямокутник: округлені кути 7">
            <a:hlinkClick r:id="rId8" action="ppaction://hlinksldjump"/>
            <a:extLst>
              <a:ext uri="{FF2B5EF4-FFF2-40B4-BE49-F238E27FC236}">
                <a16:creationId xmlns:a16="http://schemas.microsoft.com/office/drawing/2014/main" id="{6CA9F6B4-3830-4206-AED0-2C3F759CE75F}"/>
              </a:ext>
            </a:extLst>
          </p:cNvPr>
          <p:cNvSpPr/>
          <p:nvPr/>
        </p:nvSpPr>
        <p:spPr>
          <a:xfrm>
            <a:off x="6598023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5. </a:t>
            </a:r>
            <a:r>
              <a:rPr lang="ru-RU" sz="1400" dirty="0" err="1"/>
              <a:t>Растрування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26" name="Прямокутник: округлені кути 7">
            <a:hlinkClick r:id="rId9" action="ppaction://hlinksldjump"/>
            <a:extLst>
              <a:ext uri="{FF2B5EF4-FFF2-40B4-BE49-F238E27FC236}">
                <a16:creationId xmlns:a16="http://schemas.microsoft.com/office/drawing/2014/main" id="{574CB326-BBEA-4F1D-B980-FB600D390667}"/>
              </a:ext>
            </a:extLst>
          </p:cNvPr>
          <p:cNvSpPr/>
          <p:nvPr/>
        </p:nvSpPr>
        <p:spPr>
          <a:xfrm>
            <a:off x="8145590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6. </a:t>
            </a:r>
            <a:endParaRPr lang="en-US" sz="1400" dirty="0"/>
          </a:p>
          <a:p>
            <a:pPr algn="ctr"/>
            <a:r>
              <a:rPr lang="ru-RU" sz="1400" dirty="0" err="1"/>
              <a:t>Вихідний</a:t>
            </a:r>
            <a:r>
              <a:rPr lang="ru-RU" sz="1400" dirty="0"/>
              <a:t> буфер кадру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28" name="Прямокутник: округлені кути 7">
            <a:hlinkClick r:id="rId10" action="ppaction://hlinksldjump"/>
            <a:extLst>
              <a:ext uri="{FF2B5EF4-FFF2-40B4-BE49-F238E27FC236}">
                <a16:creationId xmlns:a16="http://schemas.microsoft.com/office/drawing/2014/main" id="{52CFA084-F49D-4562-985B-B32B10BBDEF2}"/>
              </a:ext>
            </a:extLst>
          </p:cNvPr>
          <p:cNvSpPr/>
          <p:nvPr/>
        </p:nvSpPr>
        <p:spPr>
          <a:xfrm>
            <a:off x="9693157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7. </a:t>
            </a:r>
            <a:endParaRPr lang="en-US" sz="1400" dirty="0"/>
          </a:p>
          <a:p>
            <a:pPr algn="ctr"/>
            <a:r>
              <a:rPr lang="ru-RU" sz="1400" dirty="0" err="1"/>
              <a:t>Вивід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на </a:t>
            </a:r>
            <a:r>
              <a:rPr lang="ru-RU" sz="1400" dirty="0" err="1"/>
              <a:t>екран</a:t>
            </a:r>
            <a:endParaRPr lang="uk-UA" sz="1600" dirty="0">
              <a:solidFill>
                <a:srgbClr val="FFF8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2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 animBg="1"/>
      <p:bldP spid="18" grpId="0" animBg="1"/>
      <p:bldP spid="21" grpId="0" animBg="1"/>
      <p:bldP spid="23" grpId="0" animBg="1"/>
      <p:bldP spid="26" grpId="0" animBg="1"/>
      <p:bldP spid="2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6278E7A-0012-4099-9FC9-44E7D287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6" y="184246"/>
            <a:ext cx="10321466" cy="1090372"/>
          </a:xfrm>
        </p:spPr>
        <p:txBody>
          <a:bodyPr/>
          <a:lstStyle/>
          <a:p>
            <a:r>
              <a:rPr lang="uk-UA" dirty="0"/>
              <a:t>Вхід даних</a:t>
            </a:r>
          </a:p>
        </p:txBody>
      </p: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6852C8ED-F3DC-4B8E-9384-6133AB041089}"/>
              </a:ext>
            </a:extLst>
          </p:cNvPr>
          <p:cNvGrpSpPr/>
          <p:nvPr/>
        </p:nvGrpSpPr>
        <p:grpSpPr>
          <a:xfrm>
            <a:off x="328516" y="2512291"/>
            <a:ext cx="10625996" cy="3290016"/>
            <a:chOff x="166124" y="2578839"/>
            <a:chExt cx="10625996" cy="2410668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7" name="Прямокутник: округлені кути 3">
              <a:extLst>
                <a:ext uri="{FF2B5EF4-FFF2-40B4-BE49-F238E27FC236}">
                  <a16:creationId xmlns:a16="http://schemas.microsoft.com/office/drawing/2014/main" id="{34F5FFE3-55EF-4E8D-9AAB-3F5D571DB389}"/>
                </a:ext>
              </a:extLst>
            </p:cNvPr>
            <p:cNvSpPr/>
            <p:nvPr/>
          </p:nvSpPr>
          <p:spPr>
            <a:xfrm>
              <a:off x="166124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28" name="Прямокутник: округлені кути 3">
              <a:extLst>
                <a:ext uri="{FF2B5EF4-FFF2-40B4-BE49-F238E27FC236}">
                  <a16:creationId xmlns:a16="http://schemas.microsoft.com/office/drawing/2014/main" id="{B1B9AD19-BEB6-4D68-9A35-E87091A26AB1}"/>
                </a:ext>
              </a:extLst>
            </p:cNvPr>
            <p:cNvSpPr/>
            <p:nvPr/>
          </p:nvSpPr>
          <p:spPr>
            <a:xfrm>
              <a:off x="1713691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0" name="Прямокутник: округлені кути 3">
              <a:extLst>
                <a:ext uri="{FF2B5EF4-FFF2-40B4-BE49-F238E27FC236}">
                  <a16:creationId xmlns:a16="http://schemas.microsoft.com/office/drawing/2014/main" id="{9467B102-4D8A-4FEF-9020-5EFBAE195B4D}"/>
                </a:ext>
              </a:extLst>
            </p:cNvPr>
            <p:cNvSpPr/>
            <p:nvPr/>
          </p:nvSpPr>
          <p:spPr>
            <a:xfrm>
              <a:off x="3261258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1" name="Прямокутник: округлені кути 3">
              <a:extLst>
                <a:ext uri="{FF2B5EF4-FFF2-40B4-BE49-F238E27FC236}">
                  <a16:creationId xmlns:a16="http://schemas.microsoft.com/office/drawing/2014/main" id="{8ABC0070-9CA1-4973-917A-F8AC74C454F7}"/>
                </a:ext>
              </a:extLst>
            </p:cNvPr>
            <p:cNvSpPr/>
            <p:nvPr/>
          </p:nvSpPr>
          <p:spPr>
            <a:xfrm>
              <a:off x="4808825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4" name="Прямокутник: округлені кути 3">
              <a:extLst>
                <a:ext uri="{FF2B5EF4-FFF2-40B4-BE49-F238E27FC236}">
                  <a16:creationId xmlns:a16="http://schemas.microsoft.com/office/drawing/2014/main" id="{DAC137E4-7895-40C8-B369-B24D0B4A1D4D}"/>
                </a:ext>
              </a:extLst>
            </p:cNvPr>
            <p:cNvSpPr/>
            <p:nvPr/>
          </p:nvSpPr>
          <p:spPr>
            <a:xfrm>
              <a:off x="6356392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5" name="Прямокутник: округлені кути 3">
              <a:extLst>
                <a:ext uri="{FF2B5EF4-FFF2-40B4-BE49-F238E27FC236}">
                  <a16:creationId xmlns:a16="http://schemas.microsoft.com/office/drawing/2014/main" id="{A6A73522-F55A-44EF-B545-A1C18AF76828}"/>
                </a:ext>
              </a:extLst>
            </p:cNvPr>
            <p:cNvSpPr/>
            <p:nvPr/>
          </p:nvSpPr>
          <p:spPr>
            <a:xfrm>
              <a:off x="7903959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6" name="Прямокутник: округлені кути 3">
              <a:extLst>
                <a:ext uri="{FF2B5EF4-FFF2-40B4-BE49-F238E27FC236}">
                  <a16:creationId xmlns:a16="http://schemas.microsoft.com/office/drawing/2014/main" id="{5186973C-3208-4F04-AAB9-45765F1EC5DD}"/>
                </a:ext>
              </a:extLst>
            </p:cNvPr>
            <p:cNvSpPr/>
            <p:nvPr/>
          </p:nvSpPr>
          <p:spPr>
            <a:xfrm>
              <a:off x="9451526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37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EC92B122-5B61-4027-A279-B3D8D3E5DBA8}"/>
              </a:ext>
            </a:extLst>
          </p:cNvPr>
          <p:cNvSpPr/>
          <p:nvPr/>
        </p:nvSpPr>
        <p:spPr>
          <a:xfrm>
            <a:off x="407755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1400" dirty="0">
                <a:solidFill>
                  <a:srgbClr val="FFF8E4"/>
                </a:solidFill>
              </a:rPr>
              <a:t> </a:t>
            </a:r>
            <a:r>
              <a:rPr lang="ru-RU" sz="1400" dirty="0"/>
              <a:t>1. </a:t>
            </a:r>
            <a:endParaRPr lang="en-US" sz="1400" dirty="0"/>
          </a:p>
          <a:p>
            <a:pPr algn="ctr"/>
            <a:r>
              <a:rPr lang="ru-RU" sz="1400" dirty="0" err="1"/>
              <a:t>Вхід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uk-UA" sz="1600" dirty="0">
                <a:solidFill>
                  <a:srgbClr val="FFF8E4"/>
                </a:solidFill>
              </a:rPr>
              <a:t> </a:t>
            </a:r>
          </a:p>
        </p:txBody>
      </p:sp>
      <p:sp>
        <p:nvSpPr>
          <p:cNvPr id="38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E2AAD0A-9F6E-4986-9809-162F8521E4D2}"/>
              </a:ext>
            </a:extLst>
          </p:cNvPr>
          <p:cNvSpPr/>
          <p:nvPr/>
        </p:nvSpPr>
        <p:spPr>
          <a:xfrm>
            <a:off x="1955322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2. </a:t>
            </a:r>
            <a:endParaRPr lang="en-US" sz="1400" dirty="0"/>
          </a:p>
          <a:p>
            <a:pPr algn="ctr"/>
            <a:r>
              <a:rPr lang="ru-RU" sz="1400" dirty="0" err="1"/>
              <a:t>Обробка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ru-RU" sz="1400" dirty="0"/>
              <a:t> GPU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39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534944F1-7B11-4B3D-956D-7F45862EFD07}"/>
              </a:ext>
            </a:extLst>
          </p:cNvPr>
          <p:cNvSpPr/>
          <p:nvPr/>
        </p:nvSpPr>
        <p:spPr>
          <a:xfrm>
            <a:off x="3502889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3. </a:t>
            </a:r>
            <a:r>
              <a:rPr lang="ru-RU" sz="1400" dirty="0" err="1"/>
              <a:t>Відеопам’ять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0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6543B82B-EB4C-497D-9B62-3CFD27EA1D4B}"/>
              </a:ext>
            </a:extLst>
          </p:cNvPr>
          <p:cNvSpPr/>
          <p:nvPr/>
        </p:nvSpPr>
        <p:spPr>
          <a:xfrm>
            <a:off x="5050456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4. </a:t>
            </a:r>
            <a:r>
              <a:rPr lang="ru-RU" sz="1400" dirty="0" err="1"/>
              <a:t>Виконання</a:t>
            </a:r>
            <a:r>
              <a:rPr lang="ru-RU" sz="1400" dirty="0"/>
              <a:t> </a:t>
            </a:r>
            <a:r>
              <a:rPr lang="ru-RU" sz="1400" dirty="0" err="1"/>
              <a:t>шейдерів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1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2468D191-D0BA-43C2-9976-390B6B191936}"/>
              </a:ext>
            </a:extLst>
          </p:cNvPr>
          <p:cNvSpPr/>
          <p:nvPr/>
        </p:nvSpPr>
        <p:spPr>
          <a:xfrm>
            <a:off x="6598023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5. </a:t>
            </a:r>
            <a:r>
              <a:rPr lang="ru-RU" sz="1400" dirty="0" err="1"/>
              <a:t>Растрування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2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FD1032C3-56D0-4C60-A962-B32BE852D52E}"/>
              </a:ext>
            </a:extLst>
          </p:cNvPr>
          <p:cNvSpPr/>
          <p:nvPr/>
        </p:nvSpPr>
        <p:spPr>
          <a:xfrm>
            <a:off x="8145590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6. </a:t>
            </a:r>
            <a:endParaRPr lang="en-US" sz="1400" dirty="0"/>
          </a:p>
          <a:p>
            <a:pPr algn="ctr"/>
            <a:r>
              <a:rPr lang="ru-RU" sz="1400" dirty="0" err="1"/>
              <a:t>Вихідний</a:t>
            </a:r>
            <a:r>
              <a:rPr lang="ru-RU" sz="1400" dirty="0"/>
              <a:t> буфер кадру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3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9573429-3CDE-471C-A75E-BE3746FC9A7F}"/>
              </a:ext>
            </a:extLst>
          </p:cNvPr>
          <p:cNvSpPr/>
          <p:nvPr/>
        </p:nvSpPr>
        <p:spPr>
          <a:xfrm>
            <a:off x="9693157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7. </a:t>
            </a:r>
            <a:endParaRPr lang="en-US" sz="1400" dirty="0"/>
          </a:p>
          <a:p>
            <a:pPr algn="ctr"/>
            <a:r>
              <a:rPr lang="ru-RU" sz="1400" dirty="0" err="1"/>
              <a:t>Вивід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на </a:t>
            </a:r>
            <a:r>
              <a:rPr lang="ru-RU" sz="1400" dirty="0" err="1"/>
              <a:t>екран</a:t>
            </a:r>
            <a:endParaRPr lang="uk-UA" sz="1600" dirty="0">
              <a:solidFill>
                <a:srgbClr val="FFF8E4"/>
              </a:solidFill>
            </a:endParaRPr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F4D08B80-0426-4A17-8592-682797A9D748}"/>
              </a:ext>
            </a:extLst>
          </p:cNvPr>
          <p:cNvCxnSpPr>
            <a:cxnSpLocks/>
          </p:cNvCxnSpPr>
          <p:nvPr/>
        </p:nvCxnSpPr>
        <p:spPr>
          <a:xfrm flipH="1" flipV="1">
            <a:off x="7886855" y="3352800"/>
            <a:ext cx="923023" cy="416118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7E279712-2A94-4586-9B14-3921620325EB}"/>
              </a:ext>
            </a:extLst>
          </p:cNvPr>
          <p:cNvCxnSpPr>
            <a:cxnSpLocks/>
          </p:cNvCxnSpPr>
          <p:nvPr/>
        </p:nvCxnSpPr>
        <p:spPr>
          <a:xfrm flipH="1">
            <a:off x="7859378" y="4564750"/>
            <a:ext cx="886427" cy="249881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48B51A0F-5FD7-458A-9831-B47697886B70}"/>
              </a:ext>
            </a:extLst>
          </p:cNvPr>
          <p:cNvSpPr/>
          <p:nvPr/>
        </p:nvSpPr>
        <p:spPr>
          <a:xfrm>
            <a:off x="3315843" y="2199262"/>
            <a:ext cx="4225130" cy="1063876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err="1"/>
              <a:t>Відеокарта</a:t>
            </a:r>
            <a:r>
              <a:rPr lang="ru-RU" sz="1400" dirty="0"/>
              <a:t> </a:t>
            </a:r>
            <a:r>
              <a:rPr lang="ru-RU" sz="1400" dirty="0" err="1"/>
              <a:t>отримує</a:t>
            </a:r>
            <a:r>
              <a:rPr lang="ru-RU" sz="1400" dirty="0"/>
              <a:t> </a:t>
            </a:r>
            <a:r>
              <a:rPr lang="ru-RU" sz="1400" dirty="0" err="1"/>
              <a:t>дані</a:t>
            </a:r>
            <a:r>
              <a:rPr lang="ru-RU" sz="1400" dirty="0"/>
              <a:t> </a:t>
            </a:r>
            <a:r>
              <a:rPr lang="ru-RU" sz="1400" dirty="0" err="1"/>
              <a:t>від</a:t>
            </a:r>
            <a:r>
              <a:rPr lang="ru-RU" sz="1400" dirty="0"/>
              <a:t> центрального </a:t>
            </a:r>
            <a:r>
              <a:rPr lang="ru-RU" sz="1400" dirty="0" err="1"/>
              <a:t>процесора</a:t>
            </a:r>
            <a:r>
              <a:rPr lang="ru-RU" sz="1400" dirty="0"/>
              <a:t> (</a:t>
            </a:r>
            <a:r>
              <a:rPr lang="en-US" sz="1400" dirty="0"/>
              <a:t>CPU) </a:t>
            </a:r>
            <a:r>
              <a:rPr lang="ru-RU" sz="1400" dirty="0"/>
              <a:t>через шину </a:t>
            </a:r>
            <a:r>
              <a:rPr lang="en-US" sz="1400" dirty="0"/>
              <a:t>PCIe (Peripheral Component Interconnect Express). 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6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3A76EABA-5D3B-4F2A-B552-9FF3009474F7}"/>
              </a:ext>
            </a:extLst>
          </p:cNvPr>
          <p:cNvSpPr/>
          <p:nvPr/>
        </p:nvSpPr>
        <p:spPr>
          <a:xfrm>
            <a:off x="3315843" y="4721098"/>
            <a:ext cx="4225130" cy="1063876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err="1"/>
              <a:t>Ці</a:t>
            </a:r>
            <a:r>
              <a:rPr lang="ru-RU" sz="1400" dirty="0"/>
              <a:t> </a:t>
            </a:r>
            <a:r>
              <a:rPr lang="ru-RU" sz="1400" dirty="0" err="1"/>
              <a:t>дані</a:t>
            </a:r>
            <a:r>
              <a:rPr lang="ru-RU" sz="1400" dirty="0"/>
              <a:t> </a:t>
            </a:r>
            <a:r>
              <a:rPr lang="ru-RU" sz="1400" dirty="0" err="1"/>
              <a:t>містять</a:t>
            </a:r>
            <a:r>
              <a:rPr lang="ru-RU" sz="1400" dirty="0"/>
              <a:t> </a:t>
            </a:r>
            <a:r>
              <a:rPr lang="ru-RU" sz="1400" dirty="0" err="1"/>
              <a:t>інформацію</a:t>
            </a:r>
            <a:r>
              <a:rPr lang="ru-RU" sz="1400" dirty="0"/>
              <a:t> про те, </a:t>
            </a:r>
            <a:r>
              <a:rPr lang="ru-RU" sz="1400" dirty="0" err="1"/>
              <a:t>які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</a:t>
            </a:r>
            <a:r>
              <a:rPr lang="ru-RU" sz="1400" dirty="0" err="1"/>
              <a:t>потрібно</a:t>
            </a:r>
            <a:r>
              <a:rPr lang="ru-RU" sz="1400" dirty="0"/>
              <a:t> </a:t>
            </a:r>
            <a:r>
              <a:rPr lang="ru-RU" sz="1400" dirty="0" err="1"/>
              <a:t>рендерити</a:t>
            </a:r>
            <a:r>
              <a:rPr lang="ru-RU" sz="1400" dirty="0"/>
              <a:t>, а </a:t>
            </a:r>
            <a:r>
              <a:rPr lang="ru-RU" sz="1400" dirty="0" err="1"/>
              <a:t>також</a:t>
            </a:r>
            <a:r>
              <a:rPr lang="ru-RU" sz="1400" dirty="0"/>
              <a:t> </a:t>
            </a:r>
            <a:r>
              <a:rPr lang="ru-RU" sz="1400" dirty="0" err="1"/>
              <a:t>інші</a:t>
            </a:r>
            <a:r>
              <a:rPr lang="ru-RU" sz="1400" dirty="0"/>
              <a:t> </a:t>
            </a:r>
            <a:r>
              <a:rPr lang="ru-RU" sz="1400" dirty="0" err="1"/>
              <a:t>графічні</a:t>
            </a:r>
            <a:r>
              <a:rPr lang="ru-RU" sz="1400" dirty="0"/>
              <a:t> </a:t>
            </a:r>
            <a:r>
              <a:rPr lang="ru-RU" sz="1400" dirty="0" err="1"/>
              <a:t>команди</a:t>
            </a:r>
            <a:r>
              <a:rPr lang="ru-RU" sz="1400" dirty="0"/>
              <a:t>.</a:t>
            </a:r>
            <a:endParaRPr lang="uk-UA" sz="1400" dirty="0">
              <a:solidFill>
                <a:srgbClr val="FFF8E4"/>
              </a:solidFill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A29EF16B-D084-4664-840C-4057F0D67554}"/>
              </a:ext>
            </a:extLst>
          </p:cNvPr>
          <p:cNvSpPr/>
          <p:nvPr/>
        </p:nvSpPr>
        <p:spPr>
          <a:xfrm>
            <a:off x="407755" y="3483425"/>
            <a:ext cx="2808922" cy="1237673"/>
          </a:xfrm>
          <a:prstGeom prst="round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4072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0 L 0.69388 -0.19213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688" y="-960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animClr clrSpc="rgb" dir="cw">
                                      <p:cBhvr>
                                        <p:cTn id="4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set>
                                      <p:cBhvr>
                                        <p:cTn id="5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8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7" grpId="1" animBg="1"/>
      <p:bldP spid="37" grpId="2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5" grpId="0" animBg="1"/>
      <p:bldP spid="46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6278E7A-0012-4099-9FC9-44E7D287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7" y="-363682"/>
            <a:ext cx="3731136" cy="1813873"/>
          </a:xfrm>
        </p:spPr>
        <p:txBody>
          <a:bodyPr>
            <a:normAutofit/>
          </a:bodyPr>
          <a:lstStyle/>
          <a:p>
            <a:r>
              <a:rPr lang="ru-RU" dirty="0" err="1"/>
              <a:t>Обробка</a:t>
            </a:r>
            <a:r>
              <a:rPr lang="ru-RU" dirty="0"/>
              <a:t> </a:t>
            </a:r>
            <a:r>
              <a:rPr lang="ru-RU" dirty="0" err="1"/>
              <a:t>даних</a:t>
            </a:r>
            <a:r>
              <a:rPr lang="ru-RU" dirty="0"/>
              <a:t> GPU</a:t>
            </a:r>
            <a:endParaRPr lang="uk-UA" sz="4800" dirty="0"/>
          </a:p>
        </p:txBody>
      </p: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6852C8ED-F3DC-4B8E-9384-6133AB041089}"/>
              </a:ext>
            </a:extLst>
          </p:cNvPr>
          <p:cNvGrpSpPr/>
          <p:nvPr/>
        </p:nvGrpSpPr>
        <p:grpSpPr>
          <a:xfrm>
            <a:off x="328516" y="2512291"/>
            <a:ext cx="10625996" cy="3290016"/>
            <a:chOff x="166124" y="2578839"/>
            <a:chExt cx="10625996" cy="2410668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7" name="Прямокутник: округлені кути 3">
              <a:extLst>
                <a:ext uri="{FF2B5EF4-FFF2-40B4-BE49-F238E27FC236}">
                  <a16:creationId xmlns:a16="http://schemas.microsoft.com/office/drawing/2014/main" id="{34F5FFE3-55EF-4E8D-9AAB-3F5D571DB389}"/>
                </a:ext>
              </a:extLst>
            </p:cNvPr>
            <p:cNvSpPr/>
            <p:nvPr/>
          </p:nvSpPr>
          <p:spPr>
            <a:xfrm>
              <a:off x="166124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28" name="Прямокутник: округлені кути 3">
              <a:extLst>
                <a:ext uri="{FF2B5EF4-FFF2-40B4-BE49-F238E27FC236}">
                  <a16:creationId xmlns:a16="http://schemas.microsoft.com/office/drawing/2014/main" id="{B1B9AD19-BEB6-4D68-9A35-E87091A26AB1}"/>
                </a:ext>
              </a:extLst>
            </p:cNvPr>
            <p:cNvSpPr/>
            <p:nvPr/>
          </p:nvSpPr>
          <p:spPr>
            <a:xfrm>
              <a:off x="1713691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0" name="Прямокутник: округлені кути 3">
              <a:extLst>
                <a:ext uri="{FF2B5EF4-FFF2-40B4-BE49-F238E27FC236}">
                  <a16:creationId xmlns:a16="http://schemas.microsoft.com/office/drawing/2014/main" id="{9467B102-4D8A-4FEF-9020-5EFBAE195B4D}"/>
                </a:ext>
              </a:extLst>
            </p:cNvPr>
            <p:cNvSpPr/>
            <p:nvPr/>
          </p:nvSpPr>
          <p:spPr>
            <a:xfrm>
              <a:off x="3261258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1" name="Прямокутник: округлені кути 3">
              <a:extLst>
                <a:ext uri="{FF2B5EF4-FFF2-40B4-BE49-F238E27FC236}">
                  <a16:creationId xmlns:a16="http://schemas.microsoft.com/office/drawing/2014/main" id="{8ABC0070-9CA1-4973-917A-F8AC74C454F7}"/>
                </a:ext>
              </a:extLst>
            </p:cNvPr>
            <p:cNvSpPr/>
            <p:nvPr/>
          </p:nvSpPr>
          <p:spPr>
            <a:xfrm>
              <a:off x="4808825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4" name="Прямокутник: округлені кути 3">
              <a:extLst>
                <a:ext uri="{FF2B5EF4-FFF2-40B4-BE49-F238E27FC236}">
                  <a16:creationId xmlns:a16="http://schemas.microsoft.com/office/drawing/2014/main" id="{DAC137E4-7895-40C8-B369-B24D0B4A1D4D}"/>
                </a:ext>
              </a:extLst>
            </p:cNvPr>
            <p:cNvSpPr/>
            <p:nvPr/>
          </p:nvSpPr>
          <p:spPr>
            <a:xfrm>
              <a:off x="6356392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5" name="Прямокутник: округлені кути 3">
              <a:extLst>
                <a:ext uri="{FF2B5EF4-FFF2-40B4-BE49-F238E27FC236}">
                  <a16:creationId xmlns:a16="http://schemas.microsoft.com/office/drawing/2014/main" id="{A6A73522-F55A-44EF-B545-A1C18AF76828}"/>
                </a:ext>
              </a:extLst>
            </p:cNvPr>
            <p:cNvSpPr/>
            <p:nvPr/>
          </p:nvSpPr>
          <p:spPr>
            <a:xfrm>
              <a:off x="7903959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6" name="Прямокутник: округлені кути 3">
              <a:extLst>
                <a:ext uri="{FF2B5EF4-FFF2-40B4-BE49-F238E27FC236}">
                  <a16:creationId xmlns:a16="http://schemas.microsoft.com/office/drawing/2014/main" id="{5186973C-3208-4F04-AAB9-45765F1EC5DD}"/>
                </a:ext>
              </a:extLst>
            </p:cNvPr>
            <p:cNvSpPr/>
            <p:nvPr/>
          </p:nvSpPr>
          <p:spPr>
            <a:xfrm>
              <a:off x="9451526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37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EC92B122-5B61-4027-A279-B3D8D3E5DBA8}"/>
              </a:ext>
            </a:extLst>
          </p:cNvPr>
          <p:cNvSpPr/>
          <p:nvPr/>
        </p:nvSpPr>
        <p:spPr>
          <a:xfrm>
            <a:off x="407755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1400" dirty="0">
                <a:solidFill>
                  <a:srgbClr val="FFF8E4"/>
                </a:solidFill>
              </a:rPr>
              <a:t> </a:t>
            </a:r>
            <a:r>
              <a:rPr lang="ru-RU" sz="1400" dirty="0"/>
              <a:t>1. </a:t>
            </a:r>
            <a:endParaRPr lang="en-US" sz="1400" dirty="0"/>
          </a:p>
          <a:p>
            <a:pPr algn="ctr"/>
            <a:r>
              <a:rPr lang="ru-RU" sz="1400" dirty="0" err="1"/>
              <a:t>Вхід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uk-UA" sz="1600" dirty="0">
                <a:solidFill>
                  <a:srgbClr val="FFF8E4"/>
                </a:solidFill>
              </a:rPr>
              <a:t> </a:t>
            </a:r>
          </a:p>
        </p:txBody>
      </p:sp>
      <p:sp>
        <p:nvSpPr>
          <p:cNvPr id="38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E2AAD0A-9F6E-4986-9809-162F8521E4D2}"/>
              </a:ext>
            </a:extLst>
          </p:cNvPr>
          <p:cNvSpPr/>
          <p:nvPr/>
        </p:nvSpPr>
        <p:spPr>
          <a:xfrm>
            <a:off x="1955322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2. </a:t>
            </a:r>
            <a:endParaRPr lang="en-US" sz="1400" dirty="0"/>
          </a:p>
          <a:p>
            <a:pPr algn="ctr"/>
            <a:r>
              <a:rPr lang="ru-RU" sz="1400" dirty="0" err="1"/>
              <a:t>Обробка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ru-RU" sz="1400" dirty="0"/>
              <a:t> GPU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39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534944F1-7B11-4B3D-956D-7F45862EFD07}"/>
              </a:ext>
            </a:extLst>
          </p:cNvPr>
          <p:cNvSpPr/>
          <p:nvPr/>
        </p:nvSpPr>
        <p:spPr>
          <a:xfrm>
            <a:off x="3502889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3. </a:t>
            </a:r>
            <a:r>
              <a:rPr lang="ru-RU" sz="1400" dirty="0" err="1"/>
              <a:t>Відеопам’ять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0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6543B82B-EB4C-497D-9B62-3CFD27EA1D4B}"/>
              </a:ext>
            </a:extLst>
          </p:cNvPr>
          <p:cNvSpPr/>
          <p:nvPr/>
        </p:nvSpPr>
        <p:spPr>
          <a:xfrm>
            <a:off x="5050456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4. </a:t>
            </a:r>
            <a:r>
              <a:rPr lang="ru-RU" sz="1400" dirty="0" err="1"/>
              <a:t>Виконання</a:t>
            </a:r>
            <a:r>
              <a:rPr lang="ru-RU" sz="1400" dirty="0"/>
              <a:t> </a:t>
            </a:r>
            <a:r>
              <a:rPr lang="ru-RU" sz="1400" dirty="0" err="1"/>
              <a:t>шейдерів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1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2468D191-D0BA-43C2-9976-390B6B191936}"/>
              </a:ext>
            </a:extLst>
          </p:cNvPr>
          <p:cNvSpPr/>
          <p:nvPr/>
        </p:nvSpPr>
        <p:spPr>
          <a:xfrm>
            <a:off x="6598023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5. </a:t>
            </a:r>
            <a:r>
              <a:rPr lang="ru-RU" sz="1400" dirty="0" err="1"/>
              <a:t>Растрування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2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FD1032C3-56D0-4C60-A962-B32BE852D52E}"/>
              </a:ext>
            </a:extLst>
          </p:cNvPr>
          <p:cNvSpPr/>
          <p:nvPr/>
        </p:nvSpPr>
        <p:spPr>
          <a:xfrm>
            <a:off x="8145590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6. </a:t>
            </a:r>
            <a:endParaRPr lang="en-US" sz="1400" dirty="0"/>
          </a:p>
          <a:p>
            <a:pPr algn="ctr"/>
            <a:r>
              <a:rPr lang="ru-RU" sz="1400" dirty="0" err="1"/>
              <a:t>Вихідний</a:t>
            </a:r>
            <a:r>
              <a:rPr lang="ru-RU" sz="1400" dirty="0"/>
              <a:t> буфер кадру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3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9573429-3CDE-471C-A75E-BE3746FC9A7F}"/>
              </a:ext>
            </a:extLst>
          </p:cNvPr>
          <p:cNvSpPr/>
          <p:nvPr/>
        </p:nvSpPr>
        <p:spPr>
          <a:xfrm>
            <a:off x="9693157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7. </a:t>
            </a:r>
            <a:endParaRPr lang="en-US" sz="1400" dirty="0"/>
          </a:p>
          <a:p>
            <a:pPr algn="ctr"/>
            <a:r>
              <a:rPr lang="ru-RU" sz="1400" dirty="0" err="1"/>
              <a:t>Вивід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на </a:t>
            </a:r>
            <a:r>
              <a:rPr lang="ru-RU" sz="1400" dirty="0" err="1"/>
              <a:t>екран</a:t>
            </a:r>
            <a:endParaRPr lang="uk-UA" sz="1600" dirty="0">
              <a:solidFill>
                <a:srgbClr val="FFF8E4"/>
              </a:solidFill>
            </a:endParaRPr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F4D08B80-0426-4A17-8592-682797A9D748}"/>
              </a:ext>
            </a:extLst>
          </p:cNvPr>
          <p:cNvCxnSpPr>
            <a:cxnSpLocks/>
          </p:cNvCxnSpPr>
          <p:nvPr/>
        </p:nvCxnSpPr>
        <p:spPr>
          <a:xfrm flipH="1" flipV="1">
            <a:off x="7886855" y="3352800"/>
            <a:ext cx="923023" cy="416118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7E279712-2A94-4586-9B14-3921620325EB}"/>
              </a:ext>
            </a:extLst>
          </p:cNvPr>
          <p:cNvCxnSpPr>
            <a:cxnSpLocks/>
          </p:cNvCxnSpPr>
          <p:nvPr/>
        </p:nvCxnSpPr>
        <p:spPr>
          <a:xfrm flipH="1">
            <a:off x="7859378" y="4564750"/>
            <a:ext cx="886427" cy="249881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48B51A0F-5FD7-458A-9831-B47697886B70}"/>
              </a:ext>
            </a:extLst>
          </p:cNvPr>
          <p:cNvSpPr/>
          <p:nvPr/>
        </p:nvSpPr>
        <p:spPr>
          <a:xfrm>
            <a:off x="1688567" y="2056324"/>
            <a:ext cx="6396752" cy="715569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GPU </a:t>
            </a:r>
            <a:r>
              <a:rPr lang="ru-RU" sz="1400" dirty="0" err="1"/>
              <a:t>має</a:t>
            </a:r>
            <a:r>
              <a:rPr lang="ru-RU" sz="1400" dirty="0"/>
              <a:t> </a:t>
            </a:r>
            <a:r>
              <a:rPr lang="ru-RU" sz="1400" dirty="0" err="1"/>
              <a:t>безліч</a:t>
            </a:r>
            <a:r>
              <a:rPr lang="ru-RU" sz="1400" dirty="0"/>
              <a:t> ядер (</a:t>
            </a:r>
            <a:r>
              <a:rPr lang="ru-RU" sz="1400" dirty="0" err="1"/>
              <a:t>виконавчих</a:t>
            </a:r>
            <a:r>
              <a:rPr lang="ru-RU" sz="1400" dirty="0"/>
              <a:t> </a:t>
            </a:r>
            <a:r>
              <a:rPr lang="ru-RU" sz="1400" dirty="0" err="1"/>
              <a:t>блоків</a:t>
            </a:r>
            <a:r>
              <a:rPr lang="ru-RU" sz="1400" dirty="0"/>
              <a:t>), </a:t>
            </a:r>
            <a:r>
              <a:rPr lang="ru-RU" sz="1400" dirty="0" err="1"/>
              <a:t>які</a:t>
            </a:r>
            <a:r>
              <a:rPr lang="ru-RU" sz="1400" dirty="0"/>
              <a:t> </a:t>
            </a:r>
            <a:r>
              <a:rPr lang="ru-RU" sz="1400" dirty="0" err="1"/>
              <a:t>працюють</a:t>
            </a:r>
            <a:r>
              <a:rPr lang="ru-RU" sz="1400" dirty="0"/>
              <a:t> </a:t>
            </a:r>
            <a:r>
              <a:rPr lang="ru-RU" sz="1400" dirty="0" err="1"/>
              <a:t>паралельно</a:t>
            </a:r>
            <a:r>
              <a:rPr lang="ru-RU" sz="1400" dirty="0"/>
              <a:t>, </a:t>
            </a:r>
            <a:r>
              <a:rPr lang="ru-RU" sz="1400" dirty="0" err="1"/>
              <a:t>що</a:t>
            </a:r>
            <a:r>
              <a:rPr lang="ru-RU" sz="1400" dirty="0"/>
              <a:t> </a:t>
            </a:r>
            <a:r>
              <a:rPr lang="ru-RU" sz="1400" dirty="0" err="1"/>
              <a:t>дозволяє</a:t>
            </a:r>
            <a:r>
              <a:rPr lang="ru-RU" sz="1400" dirty="0"/>
              <a:t> </a:t>
            </a:r>
            <a:r>
              <a:rPr lang="ru-RU" sz="1400" dirty="0" err="1"/>
              <a:t>обробляти</a:t>
            </a:r>
            <a:r>
              <a:rPr lang="ru-RU" sz="1400" dirty="0"/>
              <a:t> велику </a:t>
            </a:r>
            <a:r>
              <a:rPr lang="ru-RU" sz="1400" dirty="0" err="1"/>
              <a:t>кількість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ru-RU" sz="1400" dirty="0"/>
              <a:t> </a:t>
            </a:r>
            <a:r>
              <a:rPr lang="ru-RU" sz="1400" dirty="0" err="1"/>
              <a:t>одночасно</a:t>
            </a:r>
            <a:r>
              <a:rPr lang="ru-RU" sz="1400" dirty="0"/>
              <a:t>. 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6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3A76EABA-5D3B-4F2A-B552-9FF3009474F7}"/>
              </a:ext>
            </a:extLst>
          </p:cNvPr>
          <p:cNvSpPr/>
          <p:nvPr/>
        </p:nvSpPr>
        <p:spPr>
          <a:xfrm>
            <a:off x="3158998" y="3005866"/>
            <a:ext cx="3439025" cy="372160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err="1"/>
              <a:t>Основні</a:t>
            </a:r>
            <a:r>
              <a:rPr lang="ru-RU" sz="1400" dirty="0"/>
              <a:t> </a:t>
            </a:r>
            <a:r>
              <a:rPr lang="ru-RU" sz="1400" dirty="0" err="1"/>
              <a:t>етапи</a:t>
            </a:r>
            <a:r>
              <a:rPr lang="ru-RU" sz="1400" dirty="0"/>
              <a:t> </a:t>
            </a:r>
            <a:r>
              <a:rPr lang="ru-RU" sz="1400" dirty="0" err="1"/>
              <a:t>обробки</a:t>
            </a:r>
            <a:r>
              <a:rPr lang="ru-RU" sz="1400" dirty="0"/>
              <a:t> </a:t>
            </a:r>
            <a:r>
              <a:rPr lang="ru-RU" sz="1400" dirty="0" err="1"/>
              <a:t>включають</a:t>
            </a:r>
            <a:r>
              <a:rPr lang="ru-RU" sz="1400" dirty="0"/>
              <a:t>:</a:t>
            </a:r>
            <a:endParaRPr lang="uk-UA" sz="1400" dirty="0">
              <a:solidFill>
                <a:srgbClr val="FFF8E4"/>
              </a:solidFill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A29EF16B-D084-4664-840C-4057F0D67554}"/>
              </a:ext>
            </a:extLst>
          </p:cNvPr>
          <p:cNvSpPr/>
          <p:nvPr/>
        </p:nvSpPr>
        <p:spPr>
          <a:xfrm>
            <a:off x="393726" y="2954097"/>
            <a:ext cx="2589683" cy="2081807"/>
          </a:xfrm>
          <a:prstGeom prst="round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3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CD8F5793-1F72-45EE-B8D5-829FC76FE618}"/>
              </a:ext>
            </a:extLst>
          </p:cNvPr>
          <p:cNvSpPr/>
          <p:nvPr/>
        </p:nvSpPr>
        <p:spPr>
          <a:xfrm>
            <a:off x="3265428" y="3560859"/>
            <a:ext cx="3989150" cy="819632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SzPct val="92000"/>
              <a:buFont typeface="Arial" panose="020B0604020202020204" pitchFamily="34" charset="0"/>
              <a:buChar char="•"/>
            </a:pPr>
            <a:r>
              <a:rPr lang="ru-RU" sz="1400" dirty="0" err="1"/>
              <a:t>Вертексна</a:t>
            </a:r>
            <a:r>
              <a:rPr lang="ru-RU" sz="1400" dirty="0"/>
              <a:t> </a:t>
            </a:r>
            <a:r>
              <a:rPr lang="ru-RU" sz="1400" dirty="0" err="1"/>
              <a:t>обробка</a:t>
            </a:r>
            <a:r>
              <a:rPr lang="ru-RU" sz="1400" dirty="0"/>
              <a:t>: </a:t>
            </a:r>
            <a:r>
              <a:rPr lang="ru-RU" sz="1400" dirty="0" err="1"/>
              <a:t>Перетворення</a:t>
            </a:r>
            <a:r>
              <a:rPr lang="ru-RU" sz="1400" dirty="0"/>
              <a:t> </a:t>
            </a:r>
            <a:r>
              <a:rPr lang="ru-RU" sz="1400" dirty="0" err="1"/>
              <a:t>тривимірних</a:t>
            </a:r>
            <a:r>
              <a:rPr lang="ru-RU" sz="1400" dirty="0"/>
              <a:t> координат вершин </a:t>
            </a:r>
            <a:r>
              <a:rPr lang="ru-RU" sz="1400" dirty="0" err="1"/>
              <a:t>об'єктів</a:t>
            </a:r>
            <a:r>
              <a:rPr lang="ru-RU" sz="1400" dirty="0"/>
              <a:t> у </a:t>
            </a:r>
            <a:r>
              <a:rPr lang="ru-RU" sz="1400" dirty="0" err="1"/>
              <a:t>двовимірні</a:t>
            </a:r>
            <a:r>
              <a:rPr lang="ru-RU" sz="1400" dirty="0"/>
              <a:t> </a:t>
            </a:r>
            <a:r>
              <a:rPr lang="ru-RU" sz="1400" dirty="0" err="1"/>
              <a:t>координати</a:t>
            </a:r>
            <a:r>
              <a:rPr lang="ru-RU" sz="1400" dirty="0"/>
              <a:t> </a:t>
            </a:r>
            <a:r>
              <a:rPr lang="ru-RU" sz="1400" dirty="0" err="1"/>
              <a:t>екрану</a:t>
            </a:r>
            <a:r>
              <a:rPr lang="ru-RU" sz="1400" dirty="0"/>
              <a:t>.</a:t>
            </a:r>
            <a:endParaRPr lang="uk-UA" sz="1400" dirty="0">
              <a:solidFill>
                <a:srgbClr val="FFF8E4"/>
              </a:solidFill>
            </a:endParaRPr>
          </a:p>
        </p:txBody>
      </p:sp>
      <p:sp>
        <p:nvSpPr>
          <p:cNvPr id="24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C1DC7DB-7DAF-4742-8D2F-EB01445980DB}"/>
              </a:ext>
            </a:extLst>
          </p:cNvPr>
          <p:cNvSpPr/>
          <p:nvPr/>
        </p:nvSpPr>
        <p:spPr>
          <a:xfrm>
            <a:off x="3329298" y="4521801"/>
            <a:ext cx="3989150" cy="526803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SzPct val="92000"/>
              <a:buFont typeface="Arial" panose="020B0604020202020204" pitchFamily="34" charset="0"/>
              <a:buChar char="•"/>
            </a:pPr>
            <a:r>
              <a:rPr lang="ru-RU" sz="1400" dirty="0" err="1"/>
              <a:t>Теселяція</a:t>
            </a:r>
            <a:r>
              <a:rPr lang="ru-RU" sz="1400" dirty="0"/>
              <a:t>: </a:t>
            </a:r>
            <a:r>
              <a:rPr lang="ru-RU" sz="1400" dirty="0" err="1"/>
              <a:t>Поділ</a:t>
            </a:r>
            <a:r>
              <a:rPr lang="ru-RU" sz="1400" dirty="0"/>
              <a:t> </a:t>
            </a:r>
            <a:r>
              <a:rPr lang="ru-RU" sz="1400" dirty="0" err="1"/>
              <a:t>полігонів</a:t>
            </a:r>
            <a:r>
              <a:rPr lang="ru-RU" sz="1400" dirty="0"/>
              <a:t> на </a:t>
            </a:r>
            <a:r>
              <a:rPr lang="ru-RU" sz="1400" dirty="0" err="1"/>
              <a:t>дрібніші</a:t>
            </a:r>
            <a:r>
              <a:rPr lang="ru-RU" sz="1400" dirty="0"/>
              <a:t> </a:t>
            </a:r>
            <a:r>
              <a:rPr lang="ru-RU" sz="1400" dirty="0" err="1"/>
              <a:t>частини</a:t>
            </a:r>
            <a:r>
              <a:rPr lang="ru-RU" sz="1400" dirty="0"/>
              <a:t> для </a:t>
            </a:r>
            <a:r>
              <a:rPr lang="ru-RU" sz="1400" dirty="0" err="1"/>
              <a:t>підвищення</a:t>
            </a:r>
            <a:r>
              <a:rPr lang="ru-RU" sz="1400" dirty="0"/>
              <a:t> </a:t>
            </a:r>
            <a:r>
              <a:rPr lang="ru-RU" sz="1400" dirty="0" err="1"/>
              <a:t>деталізації</a:t>
            </a:r>
            <a:r>
              <a:rPr lang="ru-RU" sz="1400" dirty="0"/>
              <a:t>.</a:t>
            </a:r>
            <a:endParaRPr lang="uk-UA" sz="1400" dirty="0">
              <a:solidFill>
                <a:srgbClr val="FFF8E4"/>
              </a:solidFill>
            </a:endParaRPr>
          </a:p>
        </p:txBody>
      </p:sp>
      <p:sp>
        <p:nvSpPr>
          <p:cNvPr id="25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AFC9568E-2549-425F-8308-5086F9513457}"/>
              </a:ext>
            </a:extLst>
          </p:cNvPr>
          <p:cNvSpPr/>
          <p:nvPr/>
        </p:nvSpPr>
        <p:spPr>
          <a:xfrm>
            <a:off x="2350018" y="5187545"/>
            <a:ext cx="4713777" cy="608651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SzPct val="92000"/>
              <a:buFont typeface="Arial" panose="020B0604020202020204" pitchFamily="34" charset="0"/>
              <a:buChar char="•"/>
            </a:pPr>
            <a:r>
              <a:rPr lang="ru-RU" sz="1400" dirty="0"/>
              <a:t>Геометрична</a:t>
            </a:r>
            <a:r>
              <a:rPr lang="ru-RU" sz="1400" b="1" dirty="0"/>
              <a:t> </a:t>
            </a:r>
            <a:r>
              <a:rPr lang="ru-RU" sz="1400" dirty="0" err="1"/>
              <a:t>обробка</a:t>
            </a:r>
            <a:r>
              <a:rPr lang="ru-RU" sz="1400" dirty="0"/>
              <a:t>: </a:t>
            </a:r>
            <a:r>
              <a:rPr lang="ru-RU" sz="1400" dirty="0" err="1"/>
              <a:t>Модифікація</a:t>
            </a:r>
            <a:r>
              <a:rPr lang="ru-RU" sz="1400" dirty="0"/>
              <a:t> </a:t>
            </a:r>
            <a:r>
              <a:rPr lang="ru-RU" sz="1400" dirty="0" err="1"/>
              <a:t>форми</a:t>
            </a:r>
            <a:r>
              <a:rPr lang="ru-RU" sz="1400" dirty="0"/>
              <a:t> </a:t>
            </a:r>
            <a:r>
              <a:rPr lang="ru-RU" sz="1400" dirty="0" err="1"/>
              <a:t>об'єктів</a:t>
            </a:r>
            <a:r>
              <a:rPr lang="ru-RU" sz="1400" dirty="0"/>
              <a:t>, </a:t>
            </a:r>
            <a:r>
              <a:rPr lang="ru-RU" sz="1400" dirty="0" err="1"/>
              <a:t>наприклад</a:t>
            </a:r>
            <a:r>
              <a:rPr lang="ru-RU" sz="1400" dirty="0"/>
              <a:t>, </a:t>
            </a:r>
            <a:r>
              <a:rPr lang="ru-RU" sz="1400" dirty="0" err="1"/>
              <a:t>створення</a:t>
            </a:r>
            <a:r>
              <a:rPr lang="ru-RU" sz="1400" dirty="0"/>
              <a:t> </a:t>
            </a:r>
            <a:r>
              <a:rPr lang="ru-RU" sz="1400" dirty="0" err="1"/>
              <a:t>ефектів</a:t>
            </a:r>
            <a:r>
              <a:rPr lang="ru-RU" sz="1400" dirty="0"/>
              <a:t> </a:t>
            </a:r>
            <a:r>
              <a:rPr lang="ru-RU" sz="1400" dirty="0" err="1"/>
              <a:t>анімації</a:t>
            </a:r>
            <a:r>
              <a:rPr lang="ru-RU" sz="1400" dirty="0"/>
              <a:t>.</a:t>
            </a:r>
            <a:endParaRPr lang="uk-UA" sz="1400" dirty="0">
              <a:solidFill>
                <a:srgbClr val="FFF8E4"/>
              </a:solidFill>
            </a:endParaRPr>
          </a:p>
        </p:txBody>
      </p:sp>
      <p:sp>
        <p:nvSpPr>
          <p:cNvPr id="29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4E96B48B-656B-4831-B5A5-719707DF7FA5}"/>
              </a:ext>
            </a:extLst>
          </p:cNvPr>
          <p:cNvSpPr/>
          <p:nvPr/>
        </p:nvSpPr>
        <p:spPr>
          <a:xfrm>
            <a:off x="380278" y="5913632"/>
            <a:ext cx="5369590" cy="608651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SzPct val="92000"/>
              <a:buFont typeface="Arial" panose="020B0604020202020204" pitchFamily="34" charset="0"/>
              <a:buChar char="•"/>
            </a:pPr>
            <a:r>
              <a:rPr lang="ru-RU" sz="1400" dirty="0"/>
              <a:t>Фрагментна (</a:t>
            </a:r>
            <a:r>
              <a:rPr lang="ru-RU" sz="1400" dirty="0" err="1"/>
              <a:t>піксельна</a:t>
            </a:r>
            <a:r>
              <a:rPr lang="ru-RU" sz="1400" dirty="0"/>
              <a:t>) </a:t>
            </a:r>
            <a:r>
              <a:rPr lang="ru-RU" sz="1400" dirty="0" err="1"/>
              <a:t>обробка</a:t>
            </a:r>
            <a:r>
              <a:rPr lang="ru-RU" sz="1400" dirty="0"/>
              <a:t>: </a:t>
            </a:r>
            <a:r>
              <a:rPr lang="ru-RU" sz="1400" dirty="0" err="1"/>
              <a:t>Обчислення</a:t>
            </a:r>
            <a:r>
              <a:rPr lang="ru-RU" sz="1400" dirty="0"/>
              <a:t> </a:t>
            </a:r>
            <a:r>
              <a:rPr lang="ru-RU" sz="1400" dirty="0" err="1"/>
              <a:t>кольорів</a:t>
            </a:r>
            <a:r>
              <a:rPr lang="ru-RU" sz="1400" dirty="0"/>
              <a:t>, текстур і </a:t>
            </a:r>
            <a:r>
              <a:rPr lang="ru-RU" sz="1400" dirty="0" err="1"/>
              <a:t>світлових</a:t>
            </a:r>
            <a:r>
              <a:rPr lang="ru-RU" sz="1400" dirty="0"/>
              <a:t> </a:t>
            </a:r>
            <a:r>
              <a:rPr lang="ru-RU" sz="1400" dirty="0" err="1"/>
              <a:t>ефектів</a:t>
            </a:r>
            <a:r>
              <a:rPr lang="ru-RU" sz="1400" dirty="0"/>
              <a:t> для кожного </a:t>
            </a:r>
            <a:r>
              <a:rPr lang="ru-RU" sz="1400" dirty="0" err="1"/>
              <a:t>пікселя</a:t>
            </a:r>
            <a:r>
              <a:rPr lang="ru-RU" sz="1400" dirty="0"/>
              <a:t>.</a:t>
            </a:r>
            <a:endParaRPr lang="uk-UA" sz="1400" dirty="0">
              <a:solidFill>
                <a:srgbClr val="FFF8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614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 L 0.59024 -0.1956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05" y="-9792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animClr clrSpc="rgb" dir="cw">
                                      <p:cBhvr>
                                        <p:cTn id="5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set>
                                      <p:cBhvr>
                                        <p:cTn id="5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8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8" grpId="1" animBg="1"/>
      <p:bldP spid="38" grpId="2" animBg="1"/>
      <p:bldP spid="39" grpId="0" animBg="1"/>
      <p:bldP spid="40" grpId="0" animBg="1"/>
      <p:bldP spid="41" grpId="0" animBg="1"/>
      <p:bldP spid="42" grpId="0" animBg="1"/>
      <p:bldP spid="43" grpId="0" animBg="1"/>
      <p:bldP spid="45" grpId="0" animBg="1"/>
      <p:bldP spid="46" grpId="0" animBg="1"/>
      <p:bldP spid="9" grpId="0" animBg="1"/>
      <p:bldP spid="23" grpId="0" animBg="1"/>
      <p:bldP spid="24" grpId="0" animBg="1"/>
      <p:bldP spid="25" grpId="0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6278E7A-0012-4099-9FC9-44E7D287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516" y="-513869"/>
            <a:ext cx="5885738" cy="1949213"/>
          </a:xfrm>
        </p:spPr>
        <p:txBody>
          <a:bodyPr/>
          <a:lstStyle/>
          <a:p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відеопам'яті</a:t>
            </a:r>
            <a:endParaRPr lang="uk-UA" dirty="0"/>
          </a:p>
        </p:txBody>
      </p: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6852C8ED-F3DC-4B8E-9384-6133AB041089}"/>
              </a:ext>
            </a:extLst>
          </p:cNvPr>
          <p:cNvGrpSpPr/>
          <p:nvPr/>
        </p:nvGrpSpPr>
        <p:grpSpPr>
          <a:xfrm>
            <a:off x="328516" y="2512291"/>
            <a:ext cx="10625996" cy="3290016"/>
            <a:chOff x="166124" y="2578839"/>
            <a:chExt cx="10625996" cy="2410668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7" name="Прямокутник: округлені кути 3">
              <a:extLst>
                <a:ext uri="{FF2B5EF4-FFF2-40B4-BE49-F238E27FC236}">
                  <a16:creationId xmlns:a16="http://schemas.microsoft.com/office/drawing/2014/main" id="{34F5FFE3-55EF-4E8D-9AAB-3F5D571DB389}"/>
                </a:ext>
              </a:extLst>
            </p:cNvPr>
            <p:cNvSpPr/>
            <p:nvPr/>
          </p:nvSpPr>
          <p:spPr>
            <a:xfrm>
              <a:off x="166124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28" name="Прямокутник: округлені кути 3">
              <a:extLst>
                <a:ext uri="{FF2B5EF4-FFF2-40B4-BE49-F238E27FC236}">
                  <a16:creationId xmlns:a16="http://schemas.microsoft.com/office/drawing/2014/main" id="{B1B9AD19-BEB6-4D68-9A35-E87091A26AB1}"/>
                </a:ext>
              </a:extLst>
            </p:cNvPr>
            <p:cNvSpPr/>
            <p:nvPr/>
          </p:nvSpPr>
          <p:spPr>
            <a:xfrm>
              <a:off x="1713691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0" name="Прямокутник: округлені кути 3">
              <a:extLst>
                <a:ext uri="{FF2B5EF4-FFF2-40B4-BE49-F238E27FC236}">
                  <a16:creationId xmlns:a16="http://schemas.microsoft.com/office/drawing/2014/main" id="{9467B102-4D8A-4FEF-9020-5EFBAE195B4D}"/>
                </a:ext>
              </a:extLst>
            </p:cNvPr>
            <p:cNvSpPr/>
            <p:nvPr/>
          </p:nvSpPr>
          <p:spPr>
            <a:xfrm>
              <a:off x="3261258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1" name="Прямокутник: округлені кути 3">
              <a:extLst>
                <a:ext uri="{FF2B5EF4-FFF2-40B4-BE49-F238E27FC236}">
                  <a16:creationId xmlns:a16="http://schemas.microsoft.com/office/drawing/2014/main" id="{8ABC0070-9CA1-4973-917A-F8AC74C454F7}"/>
                </a:ext>
              </a:extLst>
            </p:cNvPr>
            <p:cNvSpPr/>
            <p:nvPr/>
          </p:nvSpPr>
          <p:spPr>
            <a:xfrm>
              <a:off x="4808825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4" name="Прямокутник: округлені кути 3">
              <a:extLst>
                <a:ext uri="{FF2B5EF4-FFF2-40B4-BE49-F238E27FC236}">
                  <a16:creationId xmlns:a16="http://schemas.microsoft.com/office/drawing/2014/main" id="{DAC137E4-7895-40C8-B369-B24D0B4A1D4D}"/>
                </a:ext>
              </a:extLst>
            </p:cNvPr>
            <p:cNvSpPr/>
            <p:nvPr/>
          </p:nvSpPr>
          <p:spPr>
            <a:xfrm>
              <a:off x="6356392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5" name="Прямокутник: округлені кути 3">
              <a:extLst>
                <a:ext uri="{FF2B5EF4-FFF2-40B4-BE49-F238E27FC236}">
                  <a16:creationId xmlns:a16="http://schemas.microsoft.com/office/drawing/2014/main" id="{A6A73522-F55A-44EF-B545-A1C18AF76828}"/>
                </a:ext>
              </a:extLst>
            </p:cNvPr>
            <p:cNvSpPr/>
            <p:nvPr/>
          </p:nvSpPr>
          <p:spPr>
            <a:xfrm>
              <a:off x="7903959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6" name="Прямокутник: округлені кути 3">
              <a:extLst>
                <a:ext uri="{FF2B5EF4-FFF2-40B4-BE49-F238E27FC236}">
                  <a16:creationId xmlns:a16="http://schemas.microsoft.com/office/drawing/2014/main" id="{5186973C-3208-4F04-AAB9-45765F1EC5DD}"/>
                </a:ext>
              </a:extLst>
            </p:cNvPr>
            <p:cNvSpPr/>
            <p:nvPr/>
          </p:nvSpPr>
          <p:spPr>
            <a:xfrm>
              <a:off x="9451526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37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EC92B122-5B61-4027-A279-B3D8D3E5DBA8}"/>
              </a:ext>
            </a:extLst>
          </p:cNvPr>
          <p:cNvSpPr/>
          <p:nvPr/>
        </p:nvSpPr>
        <p:spPr>
          <a:xfrm>
            <a:off x="407755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1400" dirty="0">
                <a:solidFill>
                  <a:srgbClr val="FFF8E4"/>
                </a:solidFill>
              </a:rPr>
              <a:t> </a:t>
            </a:r>
            <a:r>
              <a:rPr lang="ru-RU" sz="1400" dirty="0"/>
              <a:t>1. </a:t>
            </a:r>
            <a:endParaRPr lang="en-US" sz="1400" dirty="0"/>
          </a:p>
          <a:p>
            <a:pPr algn="ctr"/>
            <a:r>
              <a:rPr lang="ru-RU" sz="1400" dirty="0" err="1"/>
              <a:t>Вхід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uk-UA" sz="1600" dirty="0">
                <a:solidFill>
                  <a:srgbClr val="FFF8E4"/>
                </a:solidFill>
              </a:rPr>
              <a:t> </a:t>
            </a:r>
          </a:p>
        </p:txBody>
      </p:sp>
      <p:sp>
        <p:nvSpPr>
          <p:cNvPr id="38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E2AAD0A-9F6E-4986-9809-162F8521E4D2}"/>
              </a:ext>
            </a:extLst>
          </p:cNvPr>
          <p:cNvSpPr/>
          <p:nvPr/>
        </p:nvSpPr>
        <p:spPr>
          <a:xfrm>
            <a:off x="1955322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2. </a:t>
            </a:r>
            <a:endParaRPr lang="en-US" sz="1400" dirty="0"/>
          </a:p>
          <a:p>
            <a:pPr algn="ctr"/>
            <a:r>
              <a:rPr lang="ru-RU" sz="1400" dirty="0" err="1"/>
              <a:t>Обробка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ru-RU" sz="1400" dirty="0"/>
              <a:t> GPU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39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534944F1-7B11-4B3D-956D-7F45862EFD07}"/>
              </a:ext>
            </a:extLst>
          </p:cNvPr>
          <p:cNvSpPr/>
          <p:nvPr/>
        </p:nvSpPr>
        <p:spPr>
          <a:xfrm>
            <a:off x="3502889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3. </a:t>
            </a:r>
            <a:r>
              <a:rPr lang="ru-RU" sz="1400" dirty="0" err="1"/>
              <a:t>Відеопам’ять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0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6543B82B-EB4C-497D-9B62-3CFD27EA1D4B}"/>
              </a:ext>
            </a:extLst>
          </p:cNvPr>
          <p:cNvSpPr/>
          <p:nvPr/>
        </p:nvSpPr>
        <p:spPr>
          <a:xfrm>
            <a:off x="5050456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4. </a:t>
            </a:r>
            <a:r>
              <a:rPr lang="ru-RU" sz="1400" dirty="0" err="1"/>
              <a:t>Виконання</a:t>
            </a:r>
            <a:r>
              <a:rPr lang="ru-RU" sz="1400" dirty="0"/>
              <a:t> </a:t>
            </a:r>
            <a:r>
              <a:rPr lang="ru-RU" sz="1400" dirty="0" err="1"/>
              <a:t>шейдерів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1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2468D191-D0BA-43C2-9976-390B6B191936}"/>
              </a:ext>
            </a:extLst>
          </p:cNvPr>
          <p:cNvSpPr/>
          <p:nvPr/>
        </p:nvSpPr>
        <p:spPr>
          <a:xfrm>
            <a:off x="6598023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5. </a:t>
            </a:r>
            <a:r>
              <a:rPr lang="ru-RU" sz="1400" dirty="0" err="1"/>
              <a:t>Растрування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2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FD1032C3-56D0-4C60-A962-B32BE852D52E}"/>
              </a:ext>
            </a:extLst>
          </p:cNvPr>
          <p:cNvSpPr/>
          <p:nvPr/>
        </p:nvSpPr>
        <p:spPr>
          <a:xfrm>
            <a:off x="8145590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6. </a:t>
            </a:r>
            <a:endParaRPr lang="en-US" sz="1400" dirty="0"/>
          </a:p>
          <a:p>
            <a:pPr algn="ctr"/>
            <a:r>
              <a:rPr lang="ru-RU" sz="1400" dirty="0" err="1"/>
              <a:t>Вихідний</a:t>
            </a:r>
            <a:r>
              <a:rPr lang="ru-RU" sz="1400" dirty="0"/>
              <a:t> буфер кадру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3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9573429-3CDE-471C-A75E-BE3746FC9A7F}"/>
              </a:ext>
            </a:extLst>
          </p:cNvPr>
          <p:cNvSpPr/>
          <p:nvPr/>
        </p:nvSpPr>
        <p:spPr>
          <a:xfrm>
            <a:off x="9693157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7. </a:t>
            </a:r>
            <a:endParaRPr lang="en-US" sz="1400" dirty="0"/>
          </a:p>
          <a:p>
            <a:pPr algn="ctr"/>
            <a:r>
              <a:rPr lang="ru-RU" sz="1400" dirty="0" err="1"/>
              <a:t>Вивід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на </a:t>
            </a:r>
            <a:r>
              <a:rPr lang="ru-RU" sz="1400" dirty="0" err="1"/>
              <a:t>екран</a:t>
            </a:r>
            <a:endParaRPr lang="uk-UA" sz="1600" dirty="0">
              <a:solidFill>
                <a:srgbClr val="FFF8E4"/>
              </a:solidFill>
            </a:endParaRPr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F4D08B80-0426-4A17-8592-682797A9D748}"/>
              </a:ext>
            </a:extLst>
          </p:cNvPr>
          <p:cNvCxnSpPr>
            <a:cxnSpLocks/>
          </p:cNvCxnSpPr>
          <p:nvPr/>
        </p:nvCxnSpPr>
        <p:spPr>
          <a:xfrm flipH="1" flipV="1">
            <a:off x="7886855" y="3352800"/>
            <a:ext cx="923023" cy="416118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7E279712-2A94-4586-9B14-3921620325EB}"/>
              </a:ext>
            </a:extLst>
          </p:cNvPr>
          <p:cNvCxnSpPr>
            <a:cxnSpLocks/>
          </p:cNvCxnSpPr>
          <p:nvPr/>
        </p:nvCxnSpPr>
        <p:spPr>
          <a:xfrm flipH="1">
            <a:off x="7859378" y="4564750"/>
            <a:ext cx="886427" cy="249881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48B51A0F-5FD7-458A-9831-B47697886B70}"/>
              </a:ext>
            </a:extLst>
          </p:cNvPr>
          <p:cNvSpPr/>
          <p:nvPr/>
        </p:nvSpPr>
        <p:spPr>
          <a:xfrm>
            <a:off x="3315843" y="2199262"/>
            <a:ext cx="4225130" cy="1063876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err="1"/>
              <a:t>Відеокарта</a:t>
            </a:r>
            <a:r>
              <a:rPr lang="ru-RU" sz="1400" dirty="0"/>
              <a:t> </a:t>
            </a:r>
            <a:r>
              <a:rPr lang="ru-RU" sz="1400" dirty="0" err="1"/>
              <a:t>має</a:t>
            </a:r>
            <a:r>
              <a:rPr lang="ru-RU" sz="1400" dirty="0"/>
              <a:t> </a:t>
            </a:r>
            <a:r>
              <a:rPr lang="ru-RU" sz="1400" dirty="0" err="1"/>
              <a:t>спеціальну</a:t>
            </a:r>
            <a:r>
              <a:rPr lang="ru-RU" sz="1400" dirty="0"/>
              <a:t> </a:t>
            </a:r>
            <a:r>
              <a:rPr lang="ru-RU" sz="1400" dirty="0" err="1"/>
              <a:t>пам'ять</a:t>
            </a:r>
            <a:r>
              <a:rPr lang="ru-RU" sz="1400" dirty="0"/>
              <a:t> (</a:t>
            </a:r>
            <a:r>
              <a:rPr lang="en-US" sz="1400" dirty="0"/>
              <a:t>VRAM), </a:t>
            </a:r>
            <a:r>
              <a:rPr lang="ru-RU" sz="1400" dirty="0"/>
              <a:t>яка </a:t>
            </a:r>
            <a:r>
              <a:rPr lang="ru-RU" sz="1400" dirty="0" err="1"/>
              <a:t>використовується</a:t>
            </a:r>
            <a:r>
              <a:rPr lang="ru-RU" sz="1400" dirty="0"/>
              <a:t> для </a:t>
            </a:r>
            <a:r>
              <a:rPr lang="ru-RU" sz="1400" dirty="0" err="1"/>
              <a:t>зберігання</a:t>
            </a:r>
            <a:r>
              <a:rPr lang="ru-RU" sz="1400" dirty="0"/>
              <a:t> текстур, </a:t>
            </a:r>
            <a:r>
              <a:rPr lang="ru-RU" sz="1400" dirty="0" err="1"/>
              <a:t>буферів</a:t>
            </a:r>
            <a:r>
              <a:rPr lang="ru-RU" sz="1400" dirty="0"/>
              <a:t> </a:t>
            </a:r>
            <a:r>
              <a:rPr lang="ru-RU" sz="1400" dirty="0" err="1"/>
              <a:t>кадрів</a:t>
            </a:r>
            <a:r>
              <a:rPr lang="ru-RU" sz="1400" dirty="0"/>
              <a:t>, </a:t>
            </a:r>
            <a:r>
              <a:rPr lang="ru-RU" sz="1400" dirty="0" err="1"/>
              <a:t>шейдерів</a:t>
            </a:r>
            <a:r>
              <a:rPr lang="ru-RU" sz="1400" dirty="0"/>
              <a:t> та </a:t>
            </a:r>
            <a:r>
              <a:rPr lang="ru-RU" sz="1400" dirty="0" err="1"/>
              <a:t>інших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ru-RU" sz="1400" dirty="0"/>
              <a:t>, </a:t>
            </a:r>
            <a:r>
              <a:rPr lang="ru-RU" sz="1400" dirty="0" err="1"/>
              <a:t>необхідних</a:t>
            </a:r>
            <a:r>
              <a:rPr lang="ru-RU" sz="1400" dirty="0"/>
              <a:t> для рендерингу </a:t>
            </a:r>
            <a:r>
              <a:rPr lang="ru-RU" sz="1400" dirty="0" err="1"/>
              <a:t>зображень</a:t>
            </a:r>
            <a:r>
              <a:rPr lang="ru-RU" sz="1400" dirty="0"/>
              <a:t>.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6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3A76EABA-5D3B-4F2A-B552-9FF3009474F7}"/>
              </a:ext>
            </a:extLst>
          </p:cNvPr>
          <p:cNvSpPr/>
          <p:nvPr/>
        </p:nvSpPr>
        <p:spPr>
          <a:xfrm>
            <a:off x="3315843" y="4721098"/>
            <a:ext cx="4225130" cy="682175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GPU </a:t>
            </a:r>
            <a:r>
              <a:rPr lang="ru-RU" sz="1400" dirty="0" err="1"/>
              <a:t>швидко</a:t>
            </a:r>
            <a:r>
              <a:rPr lang="ru-RU" sz="1400" dirty="0"/>
              <a:t> </a:t>
            </a:r>
            <a:r>
              <a:rPr lang="ru-RU" sz="1400" dirty="0" err="1"/>
              <a:t>звертається</a:t>
            </a:r>
            <a:r>
              <a:rPr lang="ru-RU" sz="1400" dirty="0"/>
              <a:t> до </a:t>
            </a:r>
            <a:r>
              <a:rPr lang="ru-RU" sz="1400" dirty="0" err="1"/>
              <a:t>цієї</a:t>
            </a:r>
            <a:r>
              <a:rPr lang="ru-RU" sz="1400" dirty="0"/>
              <a:t> </a:t>
            </a:r>
            <a:r>
              <a:rPr lang="ru-RU" sz="1400" dirty="0" err="1"/>
              <a:t>пам'яті</a:t>
            </a:r>
            <a:r>
              <a:rPr lang="ru-RU" sz="1400" dirty="0"/>
              <a:t> для </a:t>
            </a:r>
            <a:r>
              <a:rPr lang="ru-RU" sz="1400" dirty="0" err="1"/>
              <a:t>отримання</a:t>
            </a:r>
            <a:r>
              <a:rPr lang="ru-RU" sz="1400" dirty="0"/>
              <a:t> </a:t>
            </a:r>
            <a:r>
              <a:rPr lang="ru-RU" sz="1400" dirty="0" err="1"/>
              <a:t>необхідних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ru-RU" sz="1400" dirty="0"/>
              <a:t>.</a:t>
            </a:r>
            <a:endParaRPr lang="uk-UA" sz="1400" dirty="0">
              <a:solidFill>
                <a:srgbClr val="FFF8E4"/>
              </a:solidFill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A29EF16B-D084-4664-840C-4057F0D67554}"/>
              </a:ext>
            </a:extLst>
          </p:cNvPr>
          <p:cNvSpPr/>
          <p:nvPr/>
        </p:nvSpPr>
        <p:spPr>
          <a:xfrm>
            <a:off x="407755" y="3357417"/>
            <a:ext cx="3445024" cy="1211343"/>
          </a:xfrm>
          <a:prstGeom prst="round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99694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0.45821 -0.1956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04" y="-9792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animClr clrSpc="rgb" dir="cw">
                                      <p:cBhvr>
                                        <p:cTn id="5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set>
                                      <p:cBhvr>
                                        <p:cTn id="5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8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39" grpId="1" animBg="1"/>
      <p:bldP spid="39" grpId="2" animBg="1"/>
      <p:bldP spid="40" grpId="0" animBg="1"/>
      <p:bldP spid="41" grpId="0" animBg="1"/>
      <p:bldP spid="42" grpId="0" animBg="1"/>
      <p:bldP spid="43" grpId="0" animBg="1"/>
      <p:bldP spid="45" grpId="0" animBg="1"/>
      <p:bldP spid="46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6278E7A-0012-4099-9FC9-44E7D287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064" y="0"/>
            <a:ext cx="4883727" cy="1454728"/>
          </a:xfrm>
        </p:spPr>
        <p:txBody>
          <a:bodyPr/>
          <a:lstStyle/>
          <a:p>
            <a:r>
              <a:rPr lang="ru-RU" sz="4400" dirty="0" err="1"/>
              <a:t>Виконання</a:t>
            </a:r>
            <a:r>
              <a:rPr lang="ru-RU" sz="4400" dirty="0"/>
              <a:t> </a:t>
            </a:r>
            <a:r>
              <a:rPr lang="ru-RU" sz="4400" dirty="0" err="1"/>
              <a:t>шейдерів</a:t>
            </a:r>
            <a:endParaRPr lang="uk-UA" sz="4800" dirty="0">
              <a:solidFill>
                <a:srgbClr val="FFF8E4"/>
              </a:solidFill>
            </a:endParaRPr>
          </a:p>
        </p:txBody>
      </p: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6852C8ED-F3DC-4B8E-9384-6133AB041089}"/>
              </a:ext>
            </a:extLst>
          </p:cNvPr>
          <p:cNvGrpSpPr/>
          <p:nvPr/>
        </p:nvGrpSpPr>
        <p:grpSpPr>
          <a:xfrm>
            <a:off x="328516" y="2512291"/>
            <a:ext cx="10625996" cy="3290016"/>
            <a:chOff x="166124" y="2578839"/>
            <a:chExt cx="10625996" cy="2410668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7" name="Прямокутник: округлені кути 3">
              <a:extLst>
                <a:ext uri="{FF2B5EF4-FFF2-40B4-BE49-F238E27FC236}">
                  <a16:creationId xmlns:a16="http://schemas.microsoft.com/office/drawing/2014/main" id="{34F5FFE3-55EF-4E8D-9AAB-3F5D571DB389}"/>
                </a:ext>
              </a:extLst>
            </p:cNvPr>
            <p:cNvSpPr/>
            <p:nvPr/>
          </p:nvSpPr>
          <p:spPr>
            <a:xfrm>
              <a:off x="166124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28" name="Прямокутник: округлені кути 3">
              <a:extLst>
                <a:ext uri="{FF2B5EF4-FFF2-40B4-BE49-F238E27FC236}">
                  <a16:creationId xmlns:a16="http://schemas.microsoft.com/office/drawing/2014/main" id="{B1B9AD19-BEB6-4D68-9A35-E87091A26AB1}"/>
                </a:ext>
              </a:extLst>
            </p:cNvPr>
            <p:cNvSpPr/>
            <p:nvPr/>
          </p:nvSpPr>
          <p:spPr>
            <a:xfrm>
              <a:off x="1713691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0" name="Прямокутник: округлені кути 3">
              <a:extLst>
                <a:ext uri="{FF2B5EF4-FFF2-40B4-BE49-F238E27FC236}">
                  <a16:creationId xmlns:a16="http://schemas.microsoft.com/office/drawing/2014/main" id="{9467B102-4D8A-4FEF-9020-5EFBAE195B4D}"/>
                </a:ext>
              </a:extLst>
            </p:cNvPr>
            <p:cNvSpPr/>
            <p:nvPr/>
          </p:nvSpPr>
          <p:spPr>
            <a:xfrm>
              <a:off x="3261258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1" name="Прямокутник: округлені кути 3">
              <a:extLst>
                <a:ext uri="{FF2B5EF4-FFF2-40B4-BE49-F238E27FC236}">
                  <a16:creationId xmlns:a16="http://schemas.microsoft.com/office/drawing/2014/main" id="{8ABC0070-9CA1-4973-917A-F8AC74C454F7}"/>
                </a:ext>
              </a:extLst>
            </p:cNvPr>
            <p:cNvSpPr/>
            <p:nvPr/>
          </p:nvSpPr>
          <p:spPr>
            <a:xfrm>
              <a:off x="4808825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4" name="Прямокутник: округлені кути 3">
              <a:extLst>
                <a:ext uri="{FF2B5EF4-FFF2-40B4-BE49-F238E27FC236}">
                  <a16:creationId xmlns:a16="http://schemas.microsoft.com/office/drawing/2014/main" id="{DAC137E4-7895-40C8-B369-B24D0B4A1D4D}"/>
                </a:ext>
              </a:extLst>
            </p:cNvPr>
            <p:cNvSpPr/>
            <p:nvPr/>
          </p:nvSpPr>
          <p:spPr>
            <a:xfrm>
              <a:off x="6356392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5" name="Прямокутник: округлені кути 3">
              <a:extLst>
                <a:ext uri="{FF2B5EF4-FFF2-40B4-BE49-F238E27FC236}">
                  <a16:creationId xmlns:a16="http://schemas.microsoft.com/office/drawing/2014/main" id="{A6A73522-F55A-44EF-B545-A1C18AF76828}"/>
                </a:ext>
              </a:extLst>
            </p:cNvPr>
            <p:cNvSpPr/>
            <p:nvPr/>
          </p:nvSpPr>
          <p:spPr>
            <a:xfrm>
              <a:off x="7903959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6" name="Прямокутник: округлені кути 3">
              <a:extLst>
                <a:ext uri="{FF2B5EF4-FFF2-40B4-BE49-F238E27FC236}">
                  <a16:creationId xmlns:a16="http://schemas.microsoft.com/office/drawing/2014/main" id="{5186973C-3208-4F04-AAB9-45765F1EC5DD}"/>
                </a:ext>
              </a:extLst>
            </p:cNvPr>
            <p:cNvSpPr/>
            <p:nvPr/>
          </p:nvSpPr>
          <p:spPr>
            <a:xfrm>
              <a:off x="9451526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37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EC92B122-5B61-4027-A279-B3D8D3E5DBA8}"/>
              </a:ext>
            </a:extLst>
          </p:cNvPr>
          <p:cNvSpPr/>
          <p:nvPr/>
        </p:nvSpPr>
        <p:spPr>
          <a:xfrm>
            <a:off x="407755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1400" dirty="0">
                <a:solidFill>
                  <a:srgbClr val="FFF8E4"/>
                </a:solidFill>
              </a:rPr>
              <a:t> </a:t>
            </a:r>
            <a:r>
              <a:rPr lang="ru-RU" sz="1400" dirty="0"/>
              <a:t>1. </a:t>
            </a:r>
            <a:endParaRPr lang="en-US" sz="1400" dirty="0"/>
          </a:p>
          <a:p>
            <a:pPr algn="ctr"/>
            <a:r>
              <a:rPr lang="ru-RU" sz="1400" dirty="0" err="1"/>
              <a:t>Вхід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uk-UA" sz="1600" dirty="0">
                <a:solidFill>
                  <a:srgbClr val="FFF8E4"/>
                </a:solidFill>
              </a:rPr>
              <a:t> </a:t>
            </a:r>
          </a:p>
        </p:txBody>
      </p:sp>
      <p:sp>
        <p:nvSpPr>
          <p:cNvPr id="38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E2AAD0A-9F6E-4986-9809-162F8521E4D2}"/>
              </a:ext>
            </a:extLst>
          </p:cNvPr>
          <p:cNvSpPr/>
          <p:nvPr/>
        </p:nvSpPr>
        <p:spPr>
          <a:xfrm>
            <a:off x="1955322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2. </a:t>
            </a:r>
            <a:endParaRPr lang="en-US" sz="1400" dirty="0"/>
          </a:p>
          <a:p>
            <a:pPr algn="ctr"/>
            <a:r>
              <a:rPr lang="ru-RU" sz="1400" dirty="0" err="1"/>
              <a:t>Обробка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ru-RU" sz="1400" dirty="0"/>
              <a:t> GPU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39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534944F1-7B11-4B3D-956D-7F45862EFD07}"/>
              </a:ext>
            </a:extLst>
          </p:cNvPr>
          <p:cNvSpPr/>
          <p:nvPr/>
        </p:nvSpPr>
        <p:spPr>
          <a:xfrm>
            <a:off x="3502889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3. </a:t>
            </a:r>
            <a:r>
              <a:rPr lang="ru-RU" sz="1400" dirty="0" err="1"/>
              <a:t>Відеопам’ять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0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6543B82B-EB4C-497D-9B62-3CFD27EA1D4B}"/>
              </a:ext>
            </a:extLst>
          </p:cNvPr>
          <p:cNvSpPr/>
          <p:nvPr/>
        </p:nvSpPr>
        <p:spPr>
          <a:xfrm>
            <a:off x="5050456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4. </a:t>
            </a:r>
            <a:r>
              <a:rPr lang="ru-RU" sz="1400" dirty="0" err="1"/>
              <a:t>Виконання</a:t>
            </a:r>
            <a:r>
              <a:rPr lang="ru-RU" sz="1400" dirty="0"/>
              <a:t> </a:t>
            </a:r>
            <a:r>
              <a:rPr lang="ru-RU" sz="1400" dirty="0" err="1"/>
              <a:t>шейдерів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1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2468D191-D0BA-43C2-9976-390B6B191936}"/>
              </a:ext>
            </a:extLst>
          </p:cNvPr>
          <p:cNvSpPr/>
          <p:nvPr/>
        </p:nvSpPr>
        <p:spPr>
          <a:xfrm>
            <a:off x="6598023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5. </a:t>
            </a:r>
            <a:r>
              <a:rPr lang="ru-RU" sz="1400" dirty="0" err="1"/>
              <a:t>Растрування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2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FD1032C3-56D0-4C60-A962-B32BE852D52E}"/>
              </a:ext>
            </a:extLst>
          </p:cNvPr>
          <p:cNvSpPr/>
          <p:nvPr/>
        </p:nvSpPr>
        <p:spPr>
          <a:xfrm>
            <a:off x="8145590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6. </a:t>
            </a:r>
            <a:endParaRPr lang="en-US" sz="1400" dirty="0"/>
          </a:p>
          <a:p>
            <a:pPr algn="ctr"/>
            <a:r>
              <a:rPr lang="ru-RU" sz="1400" dirty="0" err="1"/>
              <a:t>Вихідний</a:t>
            </a:r>
            <a:r>
              <a:rPr lang="ru-RU" sz="1400" dirty="0"/>
              <a:t> буфер кадру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3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9573429-3CDE-471C-A75E-BE3746FC9A7F}"/>
              </a:ext>
            </a:extLst>
          </p:cNvPr>
          <p:cNvSpPr/>
          <p:nvPr/>
        </p:nvSpPr>
        <p:spPr>
          <a:xfrm>
            <a:off x="9693157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7. </a:t>
            </a:r>
            <a:endParaRPr lang="en-US" sz="1400" dirty="0"/>
          </a:p>
          <a:p>
            <a:pPr algn="ctr"/>
            <a:r>
              <a:rPr lang="ru-RU" sz="1400" dirty="0" err="1"/>
              <a:t>Вивід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на </a:t>
            </a:r>
            <a:r>
              <a:rPr lang="ru-RU" sz="1400" dirty="0" err="1"/>
              <a:t>екран</a:t>
            </a:r>
            <a:endParaRPr lang="uk-UA" sz="1600" dirty="0">
              <a:solidFill>
                <a:srgbClr val="FFF8E4"/>
              </a:solidFill>
            </a:endParaRPr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F4D08B80-0426-4A17-8592-682797A9D748}"/>
              </a:ext>
            </a:extLst>
          </p:cNvPr>
          <p:cNvCxnSpPr>
            <a:cxnSpLocks/>
          </p:cNvCxnSpPr>
          <p:nvPr/>
        </p:nvCxnSpPr>
        <p:spPr>
          <a:xfrm flipH="1" flipV="1">
            <a:off x="7886855" y="3352800"/>
            <a:ext cx="923023" cy="416118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7E279712-2A94-4586-9B14-3921620325EB}"/>
              </a:ext>
            </a:extLst>
          </p:cNvPr>
          <p:cNvCxnSpPr>
            <a:cxnSpLocks/>
          </p:cNvCxnSpPr>
          <p:nvPr/>
        </p:nvCxnSpPr>
        <p:spPr>
          <a:xfrm flipH="1">
            <a:off x="7859378" y="4564750"/>
            <a:ext cx="886427" cy="249881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7DEA1BB8-9964-4A09-B9B0-E8F606C8AE45}"/>
              </a:ext>
            </a:extLst>
          </p:cNvPr>
          <p:cNvSpPr/>
          <p:nvPr/>
        </p:nvSpPr>
        <p:spPr>
          <a:xfrm>
            <a:off x="3264936" y="3166375"/>
            <a:ext cx="3989150" cy="525249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SzPct val="92000"/>
              <a:buFont typeface="Arial" panose="020B0604020202020204" pitchFamily="34" charset="0"/>
              <a:buChar char="•"/>
            </a:pPr>
            <a:r>
              <a:rPr lang="ru-RU" sz="1400" dirty="0" err="1"/>
              <a:t>Вертексні</a:t>
            </a:r>
            <a:r>
              <a:rPr lang="ru-RU" sz="1400" dirty="0"/>
              <a:t> </a:t>
            </a:r>
            <a:r>
              <a:rPr lang="ru-RU" sz="1400" dirty="0" err="1"/>
              <a:t>шейдери</a:t>
            </a:r>
            <a:r>
              <a:rPr lang="ru-RU" sz="1400" dirty="0"/>
              <a:t>: </a:t>
            </a:r>
            <a:r>
              <a:rPr lang="ru-RU" sz="1400" dirty="0" err="1"/>
              <a:t>Обробляють</a:t>
            </a:r>
            <a:r>
              <a:rPr lang="ru-RU" sz="1400" dirty="0"/>
              <a:t> </a:t>
            </a:r>
            <a:r>
              <a:rPr lang="ru-RU" sz="1400" dirty="0" err="1"/>
              <a:t>вершини</a:t>
            </a:r>
            <a:r>
              <a:rPr lang="ru-RU" sz="1400" dirty="0"/>
              <a:t> </a:t>
            </a:r>
            <a:r>
              <a:rPr lang="ru-RU" sz="1400" dirty="0" err="1"/>
              <a:t>полігонів</a:t>
            </a:r>
            <a:r>
              <a:rPr lang="ru-RU" sz="1400" dirty="0"/>
              <a:t>.</a:t>
            </a:r>
            <a:endParaRPr lang="uk-UA" sz="1400" dirty="0">
              <a:solidFill>
                <a:srgbClr val="FFF8E4"/>
              </a:solidFill>
            </a:endParaRPr>
          </a:p>
        </p:txBody>
      </p:sp>
      <p:sp>
        <p:nvSpPr>
          <p:cNvPr id="25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68EB0FF6-2CBE-4886-8AE6-80FBAE882C6F}"/>
              </a:ext>
            </a:extLst>
          </p:cNvPr>
          <p:cNvSpPr/>
          <p:nvPr/>
        </p:nvSpPr>
        <p:spPr>
          <a:xfrm>
            <a:off x="3312902" y="4009050"/>
            <a:ext cx="3989150" cy="526803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SzPct val="92000"/>
              <a:buFont typeface="Arial" panose="020B0604020202020204" pitchFamily="34" charset="0"/>
              <a:buChar char="•"/>
            </a:pPr>
            <a:r>
              <a:rPr lang="ru-RU" sz="1400" dirty="0" err="1"/>
              <a:t>Піксельні</a:t>
            </a:r>
            <a:r>
              <a:rPr lang="ru-RU" sz="1400" dirty="0"/>
              <a:t> </a:t>
            </a:r>
            <a:r>
              <a:rPr lang="ru-RU" sz="1400" dirty="0" err="1"/>
              <a:t>шейдери</a:t>
            </a:r>
            <a:r>
              <a:rPr lang="ru-RU" sz="1400" dirty="0"/>
              <a:t>: </a:t>
            </a:r>
            <a:r>
              <a:rPr lang="ru-RU" sz="1400" dirty="0" err="1"/>
              <a:t>Визначають</a:t>
            </a:r>
            <a:r>
              <a:rPr lang="ru-RU" sz="1400" dirty="0"/>
              <a:t> </a:t>
            </a:r>
            <a:r>
              <a:rPr lang="ru-RU" sz="1400" dirty="0" err="1"/>
              <a:t>колір</a:t>
            </a:r>
            <a:r>
              <a:rPr lang="ru-RU" sz="1400" dirty="0"/>
              <a:t> кожного </a:t>
            </a:r>
            <a:r>
              <a:rPr lang="ru-RU" sz="1400" dirty="0" err="1"/>
              <a:t>пікселя</a:t>
            </a:r>
            <a:r>
              <a:rPr lang="ru-RU" sz="1400" dirty="0"/>
              <a:t>.</a:t>
            </a:r>
            <a:endParaRPr lang="uk-UA" sz="1400" dirty="0">
              <a:solidFill>
                <a:srgbClr val="FFF8E4"/>
              </a:solidFill>
            </a:endParaRPr>
          </a:p>
        </p:txBody>
      </p:sp>
      <p:sp>
        <p:nvSpPr>
          <p:cNvPr id="29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3D4D27F6-5182-4E4D-89FC-85E2F0B0846F}"/>
              </a:ext>
            </a:extLst>
          </p:cNvPr>
          <p:cNvSpPr/>
          <p:nvPr/>
        </p:nvSpPr>
        <p:spPr>
          <a:xfrm>
            <a:off x="1688567" y="2056324"/>
            <a:ext cx="6396752" cy="715569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err="1"/>
              <a:t>Шейдери</a:t>
            </a:r>
            <a:r>
              <a:rPr lang="ru-RU" sz="1400" dirty="0"/>
              <a:t> – </a:t>
            </a:r>
            <a:r>
              <a:rPr lang="ru-RU" sz="1400" dirty="0" err="1"/>
              <a:t>це</a:t>
            </a:r>
            <a:r>
              <a:rPr lang="ru-RU" sz="1400" dirty="0"/>
              <a:t> </a:t>
            </a:r>
            <a:r>
              <a:rPr lang="ru-RU" sz="1400" dirty="0" err="1"/>
              <a:t>програми</a:t>
            </a:r>
            <a:r>
              <a:rPr lang="ru-RU" sz="1400" dirty="0"/>
              <a:t>, </a:t>
            </a:r>
            <a:r>
              <a:rPr lang="ru-RU" sz="1400" dirty="0" err="1"/>
              <a:t>які</a:t>
            </a:r>
            <a:r>
              <a:rPr lang="ru-RU" sz="1400" dirty="0"/>
              <a:t> </a:t>
            </a:r>
            <a:r>
              <a:rPr lang="ru-RU" sz="1400" dirty="0" err="1"/>
              <a:t>виконуються</a:t>
            </a:r>
            <a:r>
              <a:rPr lang="ru-RU" sz="1400" dirty="0"/>
              <a:t> на GPU для </a:t>
            </a:r>
            <a:r>
              <a:rPr lang="ru-RU" sz="1400" dirty="0" err="1"/>
              <a:t>обчислення</a:t>
            </a:r>
            <a:r>
              <a:rPr lang="ru-RU" sz="1400" dirty="0"/>
              <a:t> </a:t>
            </a:r>
            <a:r>
              <a:rPr lang="ru-RU" sz="1400" dirty="0" err="1"/>
              <a:t>візуальних</a:t>
            </a:r>
            <a:r>
              <a:rPr lang="ru-RU" sz="1400" dirty="0"/>
              <a:t> </a:t>
            </a:r>
            <a:r>
              <a:rPr lang="ru-RU" sz="1400" dirty="0" err="1"/>
              <a:t>ефектів</a:t>
            </a:r>
            <a:r>
              <a:rPr lang="ru-RU" sz="1400" dirty="0"/>
              <a:t>. </a:t>
            </a:r>
            <a:r>
              <a:rPr lang="ru-RU" sz="1400" dirty="0" err="1"/>
              <a:t>Відеокарта</a:t>
            </a:r>
            <a:r>
              <a:rPr lang="ru-RU" sz="1400" dirty="0"/>
              <a:t> </a:t>
            </a:r>
            <a:r>
              <a:rPr lang="ru-RU" sz="1400" dirty="0" err="1"/>
              <a:t>використовує</a:t>
            </a:r>
            <a:r>
              <a:rPr lang="ru-RU" sz="1400" dirty="0"/>
              <a:t> </a:t>
            </a:r>
            <a:r>
              <a:rPr lang="ru-RU" sz="1400" dirty="0" err="1"/>
              <a:t>кілька</a:t>
            </a:r>
            <a:r>
              <a:rPr lang="ru-RU" sz="1400" dirty="0"/>
              <a:t> </a:t>
            </a:r>
            <a:r>
              <a:rPr lang="ru-RU" sz="1400" dirty="0" err="1"/>
              <a:t>типів</a:t>
            </a:r>
            <a:r>
              <a:rPr lang="ru-RU" sz="1400" dirty="0"/>
              <a:t> </a:t>
            </a:r>
            <a:r>
              <a:rPr lang="ru-RU" sz="1400" dirty="0" err="1"/>
              <a:t>шейдерів</a:t>
            </a:r>
            <a:r>
              <a:rPr lang="ru-RU" sz="1400" dirty="0"/>
              <a:t>: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32" name="Прямоугольник: скругленные углы 31">
            <a:extLst>
              <a:ext uri="{FF2B5EF4-FFF2-40B4-BE49-F238E27FC236}">
                <a16:creationId xmlns:a16="http://schemas.microsoft.com/office/drawing/2014/main" id="{01E02153-3D98-46DB-B030-19DE2F592A8F}"/>
              </a:ext>
            </a:extLst>
          </p:cNvPr>
          <p:cNvSpPr/>
          <p:nvPr/>
        </p:nvSpPr>
        <p:spPr>
          <a:xfrm>
            <a:off x="393726" y="3075709"/>
            <a:ext cx="2589683" cy="1960195"/>
          </a:xfrm>
          <a:prstGeom prst="round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A26230DE-E97F-4268-B50A-140172C7CF6B}"/>
              </a:ext>
            </a:extLst>
          </p:cNvPr>
          <p:cNvSpPr/>
          <p:nvPr/>
        </p:nvSpPr>
        <p:spPr>
          <a:xfrm>
            <a:off x="3189037" y="4928781"/>
            <a:ext cx="3824827" cy="608651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SzPct val="92000"/>
              <a:buFont typeface="Arial" panose="020B0604020202020204" pitchFamily="34" charset="0"/>
              <a:buChar char="•"/>
            </a:pPr>
            <a:r>
              <a:rPr lang="ru-RU" sz="1400" dirty="0" err="1"/>
              <a:t>Геометричні</a:t>
            </a:r>
            <a:r>
              <a:rPr lang="ru-RU" sz="1400" dirty="0"/>
              <a:t> </a:t>
            </a:r>
            <a:r>
              <a:rPr lang="ru-RU" sz="1400" dirty="0" err="1"/>
              <a:t>шейдери</a:t>
            </a:r>
            <a:r>
              <a:rPr lang="ru-RU" sz="1400" dirty="0"/>
              <a:t>: </a:t>
            </a:r>
            <a:r>
              <a:rPr lang="ru-RU" sz="1400" dirty="0" err="1"/>
              <a:t>Додають</a:t>
            </a:r>
            <a:r>
              <a:rPr lang="ru-RU" sz="1400" dirty="0"/>
              <a:t> </a:t>
            </a:r>
            <a:r>
              <a:rPr lang="ru-RU" sz="1400" dirty="0" err="1"/>
              <a:t>нові</a:t>
            </a:r>
            <a:r>
              <a:rPr lang="ru-RU" sz="1400" dirty="0"/>
              <a:t> </a:t>
            </a:r>
            <a:r>
              <a:rPr lang="ru-RU" sz="1400" dirty="0" err="1"/>
              <a:t>вершини</a:t>
            </a:r>
            <a:r>
              <a:rPr lang="ru-RU" sz="1400" dirty="0"/>
              <a:t> </a:t>
            </a:r>
            <a:r>
              <a:rPr lang="ru-RU" sz="1400" dirty="0" err="1"/>
              <a:t>або</a:t>
            </a:r>
            <a:r>
              <a:rPr lang="ru-RU" sz="1400" dirty="0"/>
              <a:t> </a:t>
            </a:r>
            <a:r>
              <a:rPr lang="ru-RU" sz="1400" dirty="0" err="1"/>
              <a:t>змінюють</a:t>
            </a:r>
            <a:r>
              <a:rPr lang="ru-RU" sz="1400" dirty="0"/>
              <a:t> </a:t>
            </a:r>
            <a:r>
              <a:rPr lang="ru-RU" sz="1400" dirty="0" err="1"/>
              <a:t>існуючі</a:t>
            </a:r>
            <a:r>
              <a:rPr lang="ru-RU" sz="1400" dirty="0"/>
              <a:t>.</a:t>
            </a:r>
            <a:endParaRPr lang="uk-UA" sz="1400" dirty="0">
              <a:solidFill>
                <a:srgbClr val="FFF8E4"/>
              </a:solidFill>
            </a:endParaRPr>
          </a:p>
        </p:txBody>
      </p:sp>
      <p:sp>
        <p:nvSpPr>
          <p:cNvPr id="47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3F0E9046-38A0-41A8-97F9-D3D8E5E66D72}"/>
              </a:ext>
            </a:extLst>
          </p:cNvPr>
          <p:cNvSpPr/>
          <p:nvPr/>
        </p:nvSpPr>
        <p:spPr>
          <a:xfrm>
            <a:off x="805342" y="5692375"/>
            <a:ext cx="4383966" cy="608651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SzPct val="92000"/>
              <a:buFont typeface="Arial" panose="020B0604020202020204" pitchFamily="34" charset="0"/>
              <a:buChar char="•"/>
            </a:pPr>
            <a:r>
              <a:rPr lang="ru-RU" sz="1400" dirty="0" err="1"/>
              <a:t>Комп'ютерні</a:t>
            </a:r>
            <a:r>
              <a:rPr lang="ru-RU" sz="1400" dirty="0"/>
              <a:t> </a:t>
            </a:r>
            <a:r>
              <a:rPr lang="ru-RU" sz="1400" dirty="0" err="1"/>
              <a:t>шейдери</a:t>
            </a:r>
            <a:r>
              <a:rPr lang="ru-RU" sz="1400" dirty="0"/>
              <a:t>: </a:t>
            </a:r>
            <a:r>
              <a:rPr lang="ru-RU" sz="1400" dirty="0" err="1"/>
              <a:t>Виконують</a:t>
            </a:r>
            <a:r>
              <a:rPr lang="ru-RU" sz="1400" dirty="0"/>
              <a:t> </a:t>
            </a:r>
            <a:r>
              <a:rPr lang="ru-RU" sz="1400" dirty="0" err="1"/>
              <a:t>загальні</a:t>
            </a:r>
            <a:r>
              <a:rPr lang="ru-RU" sz="1400" dirty="0"/>
              <a:t> </a:t>
            </a:r>
            <a:r>
              <a:rPr lang="ru-RU" sz="1400" dirty="0" err="1"/>
              <a:t>обчислювальні</a:t>
            </a:r>
            <a:r>
              <a:rPr lang="ru-RU" sz="1400" dirty="0"/>
              <a:t> </a:t>
            </a:r>
            <a:r>
              <a:rPr lang="ru-RU" sz="1400" dirty="0" err="1"/>
              <a:t>задачі</a:t>
            </a:r>
            <a:r>
              <a:rPr lang="ru-RU" sz="1400" dirty="0"/>
              <a:t>.</a:t>
            </a:r>
            <a:endParaRPr lang="uk-UA" sz="1400" dirty="0">
              <a:solidFill>
                <a:srgbClr val="FFF8E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5502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0 L 0.34648 -0.19259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18" y="-963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animClr clrSpc="rgb" dir="cw">
                                      <p:cBhvr>
                                        <p:cTn id="4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set>
                                      <p:cBhvr>
                                        <p:cTn id="4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8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6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0" grpId="1" animBg="1"/>
      <p:bldP spid="40" grpId="2" animBg="1"/>
      <p:bldP spid="41" grpId="0" animBg="1"/>
      <p:bldP spid="42" grpId="0" animBg="1"/>
      <p:bldP spid="43" grpId="0" animBg="1"/>
      <p:bldP spid="24" grpId="0" animBg="1"/>
      <p:bldP spid="25" grpId="0" animBg="1"/>
      <p:bldP spid="29" grpId="0" animBg="1"/>
      <p:bldP spid="32" grpId="0" animBg="1"/>
      <p:bldP spid="33" grpId="0" animBg="1"/>
      <p:bldP spid="4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6278E7A-0012-4099-9FC9-44E7D287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064" y="0"/>
            <a:ext cx="4883727" cy="1153391"/>
          </a:xfrm>
        </p:spPr>
        <p:txBody>
          <a:bodyPr/>
          <a:lstStyle/>
          <a:p>
            <a:r>
              <a:rPr lang="ru-RU" dirty="0" err="1"/>
              <a:t>Растрування</a:t>
            </a:r>
            <a:endParaRPr lang="uk-UA" sz="4800" dirty="0">
              <a:solidFill>
                <a:srgbClr val="FFF8E4"/>
              </a:solidFill>
            </a:endParaRPr>
          </a:p>
        </p:txBody>
      </p: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6852C8ED-F3DC-4B8E-9384-6133AB041089}"/>
              </a:ext>
            </a:extLst>
          </p:cNvPr>
          <p:cNvGrpSpPr/>
          <p:nvPr/>
        </p:nvGrpSpPr>
        <p:grpSpPr>
          <a:xfrm>
            <a:off x="328516" y="2512291"/>
            <a:ext cx="10625996" cy="3290016"/>
            <a:chOff x="166124" y="2578839"/>
            <a:chExt cx="10625996" cy="2410668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7" name="Прямокутник: округлені кути 3">
              <a:extLst>
                <a:ext uri="{FF2B5EF4-FFF2-40B4-BE49-F238E27FC236}">
                  <a16:creationId xmlns:a16="http://schemas.microsoft.com/office/drawing/2014/main" id="{34F5FFE3-55EF-4E8D-9AAB-3F5D571DB389}"/>
                </a:ext>
              </a:extLst>
            </p:cNvPr>
            <p:cNvSpPr/>
            <p:nvPr/>
          </p:nvSpPr>
          <p:spPr>
            <a:xfrm>
              <a:off x="166124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28" name="Прямокутник: округлені кути 3">
              <a:extLst>
                <a:ext uri="{FF2B5EF4-FFF2-40B4-BE49-F238E27FC236}">
                  <a16:creationId xmlns:a16="http://schemas.microsoft.com/office/drawing/2014/main" id="{B1B9AD19-BEB6-4D68-9A35-E87091A26AB1}"/>
                </a:ext>
              </a:extLst>
            </p:cNvPr>
            <p:cNvSpPr/>
            <p:nvPr/>
          </p:nvSpPr>
          <p:spPr>
            <a:xfrm>
              <a:off x="1713691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0" name="Прямокутник: округлені кути 3">
              <a:extLst>
                <a:ext uri="{FF2B5EF4-FFF2-40B4-BE49-F238E27FC236}">
                  <a16:creationId xmlns:a16="http://schemas.microsoft.com/office/drawing/2014/main" id="{9467B102-4D8A-4FEF-9020-5EFBAE195B4D}"/>
                </a:ext>
              </a:extLst>
            </p:cNvPr>
            <p:cNvSpPr/>
            <p:nvPr/>
          </p:nvSpPr>
          <p:spPr>
            <a:xfrm>
              <a:off x="3261258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1" name="Прямокутник: округлені кути 3">
              <a:extLst>
                <a:ext uri="{FF2B5EF4-FFF2-40B4-BE49-F238E27FC236}">
                  <a16:creationId xmlns:a16="http://schemas.microsoft.com/office/drawing/2014/main" id="{8ABC0070-9CA1-4973-917A-F8AC74C454F7}"/>
                </a:ext>
              </a:extLst>
            </p:cNvPr>
            <p:cNvSpPr/>
            <p:nvPr/>
          </p:nvSpPr>
          <p:spPr>
            <a:xfrm>
              <a:off x="4808825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4" name="Прямокутник: округлені кути 3">
              <a:extLst>
                <a:ext uri="{FF2B5EF4-FFF2-40B4-BE49-F238E27FC236}">
                  <a16:creationId xmlns:a16="http://schemas.microsoft.com/office/drawing/2014/main" id="{DAC137E4-7895-40C8-B369-B24D0B4A1D4D}"/>
                </a:ext>
              </a:extLst>
            </p:cNvPr>
            <p:cNvSpPr/>
            <p:nvPr/>
          </p:nvSpPr>
          <p:spPr>
            <a:xfrm>
              <a:off x="6356392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5" name="Прямокутник: округлені кути 3">
              <a:extLst>
                <a:ext uri="{FF2B5EF4-FFF2-40B4-BE49-F238E27FC236}">
                  <a16:creationId xmlns:a16="http://schemas.microsoft.com/office/drawing/2014/main" id="{A6A73522-F55A-44EF-B545-A1C18AF76828}"/>
                </a:ext>
              </a:extLst>
            </p:cNvPr>
            <p:cNvSpPr/>
            <p:nvPr/>
          </p:nvSpPr>
          <p:spPr>
            <a:xfrm>
              <a:off x="7903959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6" name="Прямокутник: округлені кути 3">
              <a:extLst>
                <a:ext uri="{FF2B5EF4-FFF2-40B4-BE49-F238E27FC236}">
                  <a16:creationId xmlns:a16="http://schemas.microsoft.com/office/drawing/2014/main" id="{5186973C-3208-4F04-AAB9-45765F1EC5DD}"/>
                </a:ext>
              </a:extLst>
            </p:cNvPr>
            <p:cNvSpPr/>
            <p:nvPr/>
          </p:nvSpPr>
          <p:spPr>
            <a:xfrm>
              <a:off x="9451526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37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EC92B122-5B61-4027-A279-B3D8D3E5DBA8}"/>
              </a:ext>
            </a:extLst>
          </p:cNvPr>
          <p:cNvSpPr/>
          <p:nvPr/>
        </p:nvSpPr>
        <p:spPr>
          <a:xfrm>
            <a:off x="407755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1400" dirty="0">
                <a:solidFill>
                  <a:srgbClr val="FFF8E4"/>
                </a:solidFill>
              </a:rPr>
              <a:t> </a:t>
            </a:r>
            <a:r>
              <a:rPr lang="ru-RU" sz="1400" dirty="0"/>
              <a:t>1. </a:t>
            </a:r>
            <a:endParaRPr lang="en-US" sz="1400" dirty="0"/>
          </a:p>
          <a:p>
            <a:pPr algn="ctr"/>
            <a:r>
              <a:rPr lang="ru-RU" sz="1400" dirty="0" err="1"/>
              <a:t>Вхід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uk-UA" sz="1600" dirty="0">
                <a:solidFill>
                  <a:srgbClr val="FFF8E4"/>
                </a:solidFill>
              </a:rPr>
              <a:t> </a:t>
            </a:r>
          </a:p>
        </p:txBody>
      </p:sp>
      <p:sp>
        <p:nvSpPr>
          <p:cNvPr id="38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E2AAD0A-9F6E-4986-9809-162F8521E4D2}"/>
              </a:ext>
            </a:extLst>
          </p:cNvPr>
          <p:cNvSpPr/>
          <p:nvPr/>
        </p:nvSpPr>
        <p:spPr>
          <a:xfrm>
            <a:off x="1955322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2. </a:t>
            </a:r>
            <a:endParaRPr lang="en-US" sz="1400" dirty="0"/>
          </a:p>
          <a:p>
            <a:pPr algn="ctr"/>
            <a:r>
              <a:rPr lang="ru-RU" sz="1400" dirty="0" err="1"/>
              <a:t>Обробка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ru-RU" sz="1400" dirty="0"/>
              <a:t> GPU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39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534944F1-7B11-4B3D-956D-7F45862EFD07}"/>
              </a:ext>
            </a:extLst>
          </p:cNvPr>
          <p:cNvSpPr/>
          <p:nvPr/>
        </p:nvSpPr>
        <p:spPr>
          <a:xfrm>
            <a:off x="3502889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3. </a:t>
            </a:r>
            <a:r>
              <a:rPr lang="ru-RU" sz="1400" dirty="0" err="1"/>
              <a:t>Відеопам’ять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0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6543B82B-EB4C-497D-9B62-3CFD27EA1D4B}"/>
              </a:ext>
            </a:extLst>
          </p:cNvPr>
          <p:cNvSpPr/>
          <p:nvPr/>
        </p:nvSpPr>
        <p:spPr>
          <a:xfrm>
            <a:off x="5050456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4. </a:t>
            </a:r>
            <a:r>
              <a:rPr lang="ru-RU" sz="1400" dirty="0" err="1"/>
              <a:t>Виконання</a:t>
            </a:r>
            <a:r>
              <a:rPr lang="ru-RU" sz="1400" dirty="0"/>
              <a:t> </a:t>
            </a:r>
            <a:r>
              <a:rPr lang="ru-RU" sz="1400" dirty="0" err="1"/>
              <a:t>шейдерів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1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2468D191-D0BA-43C2-9976-390B6B191936}"/>
              </a:ext>
            </a:extLst>
          </p:cNvPr>
          <p:cNvSpPr/>
          <p:nvPr/>
        </p:nvSpPr>
        <p:spPr>
          <a:xfrm>
            <a:off x="6598023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5. </a:t>
            </a:r>
            <a:r>
              <a:rPr lang="ru-RU" sz="1400" dirty="0" err="1"/>
              <a:t>Растрування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2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FD1032C3-56D0-4C60-A962-B32BE852D52E}"/>
              </a:ext>
            </a:extLst>
          </p:cNvPr>
          <p:cNvSpPr/>
          <p:nvPr/>
        </p:nvSpPr>
        <p:spPr>
          <a:xfrm>
            <a:off x="8145590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6. </a:t>
            </a:r>
            <a:endParaRPr lang="en-US" sz="1400" dirty="0"/>
          </a:p>
          <a:p>
            <a:pPr algn="ctr"/>
            <a:r>
              <a:rPr lang="ru-RU" sz="1400" dirty="0" err="1"/>
              <a:t>Вихідний</a:t>
            </a:r>
            <a:r>
              <a:rPr lang="ru-RU" sz="1400" dirty="0"/>
              <a:t> буфер кадру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3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9573429-3CDE-471C-A75E-BE3746FC9A7F}"/>
              </a:ext>
            </a:extLst>
          </p:cNvPr>
          <p:cNvSpPr/>
          <p:nvPr/>
        </p:nvSpPr>
        <p:spPr>
          <a:xfrm>
            <a:off x="9693157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7. </a:t>
            </a:r>
            <a:endParaRPr lang="en-US" sz="1400" dirty="0"/>
          </a:p>
          <a:p>
            <a:pPr algn="ctr"/>
            <a:r>
              <a:rPr lang="ru-RU" sz="1400" dirty="0" err="1"/>
              <a:t>Вивід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на </a:t>
            </a:r>
            <a:r>
              <a:rPr lang="ru-RU" sz="1400" dirty="0" err="1"/>
              <a:t>екран</a:t>
            </a:r>
            <a:endParaRPr lang="uk-UA" sz="1600" dirty="0">
              <a:solidFill>
                <a:srgbClr val="FFF8E4"/>
              </a:solidFill>
            </a:endParaRPr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F4D08B80-0426-4A17-8592-682797A9D748}"/>
              </a:ext>
            </a:extLst>
          </p:cNvPr>
          <p:cNvCxnSpPr>
            <a:cxnSpLocks/>
          </p:cNvCxnSpPr>
          <p:nvPr/>
        </p:nvCxnSpPr>
        <p:spPr>
          <a:xfrm flipH="1" flipV="1">
            <a:off x="7886855" y="3352800"/>
            <a:ext cx="923023" cy="416118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7E279712-2A94-4586-9B14-3921620325EB}"/>
              </a:ext>
            </a:extLst>
          </p:cNvPr>
          <p:cNvCxnSpPr>
            <a:cxnSpLocks/>
          </p:cNvCxnSpPr>
          <p:nvPr/>
        </p:nvCxnSpPr>
        <p:spPr>
          <a:xfrm flipH="1">
            <a:off x="7859378" y="4564750"/>
            <a:ext cx="886427" cy="249881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3D4D27F6-5182-4E4D-89FC-85E2F0B0846F}"/>
              </a:ext>
            </a:extLst>
          </p:cNvPr>
          <p:cNvSpPr/>
          <p:nvPr/>
        </p:nvSpPr>
        <p:spPr>
          <a:xfrm>
            <a:off x="4111604" y="3285780"/>
            <a:ext cx="2897981" cy="1579313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err="1"/>
              <a:t>Після</a:t>
            </a:r>
            <a:r>
              <a:rPr lang="ru-RU" sz="1400" dirty="0"/>
              <a:t> </a:t>
            </a:r>
            <a:r>
              <a:rPr lang="ru-RU" sz="1400" dirty="0" err="1"/>
              <a:t>обробки</a:t>
            </a:r>
            <a:r>
              <a:rPr lang="ru-RU" sz="1400" dirty="0"/>
              <a:t> шейдерами </a:t>
            </a:r>
            <a:r>
              <a:rPr lang="ru-RU" sz="1400" dirty="0" err="1"/>
              <a:t>відеокарта</a:t>
            </a:r>
            <a:r>
              <a:rPr lang="ru-RU" sz="1400" dirty="0"/>
              <a:t> </a:t>
            </a:r>
            <a:r>
              <a:rPr lang="ru-RU" sz="1400" dirty="0" err="1"/>
              <a:t>виконує</a:t>
            </a:r>
            <a:r>
              <a:rPr lang="ru-RU" sz="1400" dirty="0"/>
              <a:t> </a:t>
            </a:r>
            <a:r>
              <a:rPr lang="ru-RU" sz="1400" dirty="0" err="1"/>
              <a:t>растрування</a:t>
            </a:r>
            <a:r>
              <a:rPr lang="ru-RU" sz="1400" dirty="0"/>
              <a:t>, </a:t>
            </a:r>
            <a:r>
              <a:rPr lang="ru-RU" sz="1400" dirty="0" err="1"/>
              <a:t>перетворюючи</a:t>
            </a:r>
            <a:r>
              <a:rPr lang="ru-RU" sz="1400" dirty="0"/>
              <a:t> </a:t>
            </a:r>
            <a:r>
              <a:rPr lang="ru-RU" sz="1400" dirty="0" err="1"/>
              <a:t>тривимірні</a:t>
            </a:r>
            <a:r>
              <a:rPr lang="ru-RU" sz="1400" dirty="0"/>
              <a:t> </a:t>
            </a:r>
            <a:r>
              <a:rPr lang="ru-RU" sz="1400" dirty="0" err="1"/>
              <a:t>координати</a:t>
            </a:r>
            <a:r>
              <a:rPr lang="ru-RU" sz="1400" dirty="0"/>
              <a:t> та </a:t>
            </a:r>
            <a:r>
              <a:rPr lang="ru-RU" sz="1400" dirty="0" err="1"/>
              <a:t>об'єкти</a:t>
            </a:r>
            <a:r>
              <a:rPr lang="ru-RU" sz="1400" dirty="0"/>
              <a:t> у </a:t>
            </a:r>
            <a:r>
              <a:rPr lang="ru-RU" sz="1400" dirty="0" err="1"/>
              <a:t>двовимірні</a:t>
            </a:r>
            <a:r>
              <a:rPr lang="ru-RU" sz="1400" dirty="0"/>
              <a:t> </a:t>
            </a:r>
            <a:r>
              <a:rPr lang="ru-RU" sz="1400" dirty="0" err="1"/>
              <a:t>пікселі</a:t>
            </a:r>
            <a:r>
              <a:rPr lang="ru-RU" sz="1400" dirty="0"/>
              <a:t> на </a:t>
            </a:r>
            <a:r>
              <a:rPr lang="ru-RU" sz="1400" dirty="0" err="1"/>
              <a:t>екрані</a:t>
            </a:r>
            <a:r>
              <a:rPr lang="ru-RU" sz="1400" dirty="0"/>
              <a:t>.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32" name="Прямоугольник: скругленные углы 31">
            <a:extLst>
              <a:ext uri="{FF2B5EF4-FFF2-40B4-BE49-F238E27FC236}">
                <a16:creationId xmlns:a16="http://schemas.microsoft.com/office/drawing/2014/main" id="{01E02153-3D98-46DB-B030-19DE2F592A8F}"/>
              </a:ext>
            </a:extLst>
          </p:cNvPr>
          <p:cNvSpPr/>
          <p:nvPr/>
        </p:nvSpPr>
        <p:spPr>
          <a:xfrm>
            <a:off x="393725" y="3075709"/>
            <a:ext cx="3211919" cy="1960195"/>
          </a:xfrm>
          <a:prstGeom prst="round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252108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85185E-6 L 0.20938 -0.18958 " pathEditMode="relative" rAng="0" ptsTypes="AA">
                                      <p:cBhvr>
                                        <p:cTn id="4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-9491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animClr clrSpc="rgb" dir="cw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set>
                                      <p:cBhvr>
                                        <p:cTn id="5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8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4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 animBg="1"/>
      <p:bldP spid="41" grpId="1" animBg="1"/>
      <p:bldP spid="41" grpId="2" animBg="1"/>
      <p:bldP spid="42" grpId="0" animBg="1"/>
      <p:bldP spid="43" grpId="0" animBg="1"/>
      <p:bldP spid="29" grpId="0" animBg="1"/>
      <p:bldP spid="3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6278E7A-0012-4099-9FC9-44E7D287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064" y="-1"/>
            <a:ext cx="4883727" cy="1575077"/>
          </a:xfrm>
        </p:spPr>
        <p:txBody>
          <a:bodyPr/>
          <a:lstStyle/>
          <a:p>
            <a:r>
              <a:rPr lang="ru-RU" dirty="0" err="1"/>
              <a:t>Вихідний</a:t>
            </a:r>
            <a:r>
              <a:rPr lang="ru-RU" dirty="0"/>
              <a:t> буфер кадру</a:t>
            </a:r>
            <a:endParaRPr lang="uk-UA" sz="4800" dirty="0"/>
          </a:p>
        </p:txBody>
      </p: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6852C8ED-F3DC-4B8E-9384-6133AB041089}"/>
              </a:ext>
            </a:extLst>
          </p:cNvPr>
          <p:cNvGrpSpPr/>
          <p:nvPr/>
        </p:nvGrpSpPr>
        <p:grpSpPr>
          <a:xfrm>
            <a:off x="328516" y="2512291"/>
            <a:ext cx="10625996" cy="3290016"/>
            <a:chOff x="166124" y="2578839"/>
            <a:chExt cx="10625996" cy="2410668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7" name="Прямокутник: округлені кути 3">
              <a:extLst>
                <a:ext uri="{FF2B5EF4-FFF2-40B4-BE49-F238E27FC236}">
                  <a16:creationId xmlns:a16="http://schemas.microsoft.com/office/drawing/2014/main" id="{34F5FFE3-55EF-4E8D-9AAB-3F5D571DB389}"/>
                </a:ext>
              </a:extLst>
            </p:cNvPr>
            <p:cNvSpPr/>
            <p:nvPr/>
          </p:nvSpPr>
          <p:spPr>
            <a:xfrm>
              <a:off x="166124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28" name="Прямокутник: округлені кути 3">
              <a:extLst>
                <a:ext uri="{FF2B5EF4-FFF2-40B4-BE49-F238E27FC236}">
                  <a16:creationId xmlns:a16="http://schemas.microsoft.com/office/drawing/2014/main" id="{B1B9AD19-BEB6-4D68-9A35-E87091A26AB1}"/>
                </a:ext>
              </a:extLst>
            </p:cNvPr>
            <p:cNvSpPr/>
            <p:nvPr/>
          </p:nvSpPr>
          <p:spPr>
            <a:xfrm>
              <a:off x="1713691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0" name="Прямокутник: округлені кути 3">
              <a:extLst>
                <a:ext uri="{FF2B5EF4-FFF2-40B4-BE49-F238E27FC236}">
                  <a16:creationId xmlns:a16="http://schemas.microsoft.com/office/drawing/2014/main" id="{9467B102-4D8A-4FEF-9020-5EFBAE195B4D}"/>
                </a:ext>
              </a:extLst>
            </p:cNvPr>
            <p:cNvSpPr/>
            <p:nvPr/>
          </p:nvSpPr>
          <p:spPr>
            <a:xfrm>
              <a:off x="3261258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1" name="Прямокутник: округлені кути 3">
              <a:extLst>
                <a:ext uri="{FF2B5EF4-FFF2-40B4-BE49-F238E27FC236}">
                  <a16:creationId xmlns:a16="http://schemas.microsoft.com/office/drawing/2014/main" id="{8ABC0070-9CA1-4973-917A-F8AC74C454F7}"/>
                </a:ext>
              </a:extLst>
            </p:cNvPr>
            <p:cNvSpPr/>
            <p:nvPr/>
          </p:nvSpPr>
          <p:spPr>
            <a:xfrm>
              <a:off x="4808825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4" name="Прямокутник: округлені кути 3">
              <a:extLst>
                <a:ext uri="{FF2B5EF4-FFF2-40B4-BE49-F238E27FC236}">
                  <a16:creationId xmlns:a16="http://schemas.microsoft.com/office/drawing/2014/main" id="{DAC137E4-7895-40C8-B369-B24D0B4A1D4D}"/>
                </a:ext>
              </a:extLst>
            </p:cNvPr>
            <p:cNvSpPr/>
            <p:nvPr/>
          </p:nvSpPr>
          <p:spPr>
            <a:xfrm>
              <a:off x="6356392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5" name="Прямокутник: округлені кути 3">
              <a:extLst>
                <a:ext uri="{FF2B5EF4-FFF2-40B4-BE49-F238E27FC236}">
                  <a16:creationId xmlns:a16="http://schemas.microsoft.com/office/drawing/2014/main" id="{A6A73522-F55A-44EF-B545-A1C18AF76828}"/>
                </a:ext>
              </a:extLst>
            </p:cNvPr>
            <p:cNvSpPr/>
            <p:nvPr/>
          </p:nvSpPr>
          <p:spPr>
            <a:xfrm>
              <a:off x="7903959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6" name="Прямокутник: округлені кути 3">
              <a:extLst>
                <a:ext uri="{FF2B5EF4-FFF2-40B4-BE49-F238E27FC236}">
                  <a16:creationId xmlns:a16="http://schemas.microsoft.com/office/drawing/2014/main" id="{5186973C-3208-4F04-AAB9-45765F1EC5DD}"/>
                </a:ext>
              </a:extLst>
            </p:cNvPr>
            <p:cNvSpPr/>
            <p:nvPr/>
          </p:nvSpPr>
          <p:spPr>
            <a:xfrm>
              <a:off x="9451526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37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EC92B122-5B61-4027-A279-B3D8D3E5DBA8}"/>
              </a:ext>
            </a:extLst>
          </p:cNvPr>
          <p:cNvSpPr/>
          <p:nvPr/>
        </p:nvSpPr>
        <p:spPr>
          <a:xfrm>
            <a:off x="407755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1400" dirty="0">
                <a:solidFill>
                  <a:srgbClr val="FFF8E4"/>
                </a:solidFill>
              </a:rPr>
              <a:t> </a:t>
            </a:r>
            <a:r>
              <a:rPr lang="ru-RU" sz="1400" dirty="0"/>
              <a:t>1. </a:t>
            </a:r>
            <a:endParaRPr lang="en-US" sz="1400" dirty="0"/>
          </a:p>
          <a:p>
            <a:pPr algn="ctr"/>
            <a:r>
              <a:rPr lang="ru-RU" sz="1400" dirty="0" err="1"/>
              <a:t>Вхід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uk-UA" sz="1600" dirty="0">
                <a:solidFill>
                  <a:srgbClr val="FFF8E4"/>
                </a:solidFill>
              </a:rPr>
              <a:t> </a:t>
            </a:r>
          </a:p>
        </p:txBody>
      </p:sp>
      <p:sp>
        <p:nvSpPr>
          <p:cNvPr id="38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E2AAD0A-9F6E-4986-9809-162F8521E4D2}"/>
              </a:ext>
            </a:extLst>
          </p:cNvPr>
          <p:cNvSpPr/>
          <p:nvPr/>
        </p:nvSpPr>
        <p:spPr>
          <a:xfrm>
            <a:off x="1955322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2. </a:t>
            </a:r>
            <a:endParaRPr lang="en-US" sz="1400" dirty="0"/>
          </a:p>
          <a:p>
            <a:pPr algn="ctr"/>
            <a:r>
              <a:rPr lang="ru-RU" sz="1400" dirty="0" err="1"/>
              <a:t>Обробка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ru-RU" sz="1400" dirty="0"/>
              <a:t> GPU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39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534944F1-7B11-4B3D-956D-7F45862EFD07}"/>
              </a:ext>
            </a:extLst>
          </p:cNvPr>
          <p:cNvSpPr/>
          <p:nvPr/>
        </p:nvSpPr>
        <p:spPr>
          <a:xfrm>
            <a:off x="3502889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3. </a:t>
            </a:r>
            <a:r>
              <a:rPr lang="ru-RU" sz="1400" dirty="0" err="1"/>
              <a:t>Відеопам’ять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0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6543B82B-EB4C-497D-9B62-3CFD27EA1D4B}"/>
              </a:ext>
            </a:extLst>
          </p:cNvPr>
          <p:cNvSpPr/>
          <p:nvPr/>
        </p:nvSpPr>
        <p:spPr>
          <a:xfrm>
            <a:off x="5050456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4. </a:t>
            </a:r>
            <a:r>
              <a:rPr lang="ru-RU" sz="1400" dirty="0" err="1"/>
              <a:t>Виконання</a:t>
            </a:r>
            <a:r>
              <a:rPr lang="ru-RU" sz="1400" dirty="0"/>
              <a:t> </a:t>
            </a:r>
            <a:r>
              <a:rPr lang="ru-RU" sz="1400" dirty="0" err="1"/>
              <a:t>шейдерів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1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2468D191-D0BA-43C2-9976-390B6B191936}"/>
              </a:ext>
            </a:extLst>
          </p:cNvPr>
          <p:cNvSpPr/>
          <p:nvPr/>
        </p:nvSpPr>
        <p:spPr>
          <a:xfrm>
            <a:off x="6598023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5. </a:t>
            </a:r>
            <a:r>
              <a:rPr lang="ru-RU" sz="1400" dirty="0" err="1"/>
              <a:t>Растрування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2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FD1032C3-56D0-4C60-A962-B32BE852D52E}"/>
              </a:ext>
            </a:extLst>
          </p:cNvPr>
          <p:cNvSpPr/>
          <p:nvPr/>
        </p:nvSpPr>
        <p:spPr>
          <a:xfrm>
            <a:off x="8145590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6. </a:t>
            </a:r>
            <a:endParaRPr lang="en-US" sz="1400" dirty="0"/>
          </a:p>
          <a:p>
            <a:pPr algn="ctr"/>
            <a:r>
              <a:rPr lang="ru-RU" sz="1400" dirty="0" err="1"/>
              <a:t>Вихідний</a:t>
            </a:r>
            <a:r>
              <a:rPr lang="ru-RU" sz="1400" dirty="0"/>
              <a:t> буфер кадру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3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9573429-3CDE-471C-A75E-BE3746FC9A7F}"/>
              </a:ext>
            </a:extLst>
          </p:cNvPr>
          <p:cNvSpPr/>
          <p:nvPr/>
        </p:nvSpPr>
        <p:spPr>
          <a:xfrm>
            <a:off x="9693157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7. </a:t>
            </a:r>
            <a:endParaRPr lang="en-US" sz="1400" dirty="0"/>
          </a:p>
          <a:p>
            <a:pPr algn="ctr"/>
            <a:r>
              <a:rPr lang="ru-RU" sz="1400" dirty="0" err="1"/>
              <a:t>Вивід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на </a:t>
            </a:r>
            <a:r>
              <a:rPr lang="ru-RU" sz="1400" dirty="0" err="1"/>
              <a:t>екран</a:t>
            </a:r>
            <a:endParaRPr lang="uk-UA" sz="1600" dirty="0">
              <a:solidFill>
                <a:srgbClr val="FFF8E4"/>
              </a:solidFill>
            </a:endParaRPr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F4D08B80-0426-4A17-8592-682797A9D748}"/>
              </a:ext>
            </a:extLst>
          </p:cNvPr>
          <p:cNvCxnSpPr>
            <a:cxnSpLocks/>
          </p:cNvCxnSpPr>
          <p:nvPr/>
        </p:nvCxnSpPr>
        <p:spPr>
          <a:xfrm flipH="1" flipV="1">
            <a:off x="7886855" y="3352800"/>
            <a:ext cx="923023" cy="416118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7E279712-2A94-4586-9B14-3921620325EB}"/>
              </a:ext>
            </a:extLst>
          </p:cNvPr>
          <p:cNvCxnSpPr>
            <a:cxnSpLocks/>
          </p:cNvCxnSpPr>
          <p:nvPr/>
        </p:nvCxnSpPr>
        <p:spPr>
          <a:xfrm flipH="1">
            <a:off x="7859378" y="4564750"/>
            <a:ext cx="886427" cy="249881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3D4D27F6-5182-4E4D-89FC-85E2F0B0846F}"/>
              </a:ext>
            </a:extLst>
          </p:cNvPr>
          <p:cNvSpPr/>
          <p:nvPr/>
        </p:nvSpPr>
        <p:spPr>
          <a:xfrm>
            <a:off x="4111604" y="3285780"/>
            <a:ext cx="2897981" cy="1579313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err="1"/>
              <a:t>Готове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</a:t>
            </a:r>
            <a:r>
              <a:rPr lang="ru-RU" sz="1400" dirty="0" err="1"/>
              <a:t>зберігається</a:t>
            </a:r>
            <a:r>
              <a:rPr lang="ru-RU" sz="1400" dirty="0"/>
              <a:t> у </a:t>
            </a:r>
            <a:r>
              <a:rPr lang="ru-RU" sz="1400" dirty="0" err="1"/>
              <a:t>вихідному</a:t>
            </a:r>
            <a:r>
              <a:rPr lang="ru-RU" sz="1400" dirty="0"/>
              <a:t> </a:t>
            </a:r>
            <a:r>
              <a:rPr lang="ru-RU" sz="1400" dirty="0" err="1"/>
              <a:t>буфері</a:t>
            </a:r>
            <a:r>
              <a:rPr lang="ru-RU" sz="1400" dirty="0"/>
              <a:t> кадру (</a:t>
            </a:r>
            <a:r>
              <a:rPr lang="en-US" sz="1400" dirty="0"/>
              <a:t>frame buffer). </a:t>
            </a:r>
            <a:r>
              <a:rPr lang="ru-RU" sz="1400" dirty="0" err="1"/>
              <a:t>Це</a:t>
            </a:r>
            <a:r>
              <a:rPr lang="ru-RU" sz="1400" dirty="0"/>
              <a:t> </a:t>
            </a:r>
            <a:r>
              <a:rPr lang="ru-RU" sz="1400" dirty="0" err="1"/>
              <a:t>пам'ять</a:t>
            </a:r>
            <a:r>
              <a:rPr lang="ru-RU" sz="1400" dirty="0"/>
              <a:t>, яка </a:t>
            </a:r>
            <a:r>
              <a:rPr lang="ru-RU" sz="1400" dirty="0" err="1"/>
              <a:t>зберігає</a:t>
            </a:r>
            <a:r>
              <a:rPr lang="ru-RU" sz="1400" dirty="0"/>
              <a:t> </a:t>
            </a:r>
            <a:r>
              <a:rPr lang="ru-RU" sz="1400" dirty="0" err="1"/>
              <a:t>остаточне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перед </a:t>
            </a:r>
            <a:r>
              <a:rPr lang="ru-RU" sz="1400" dirty="0" err="1"/>
              <a:t>його</a:t>
            </a:r>
            <a:r>
              <a:rPr lang="ru-RU" sz="1400" dirty="0"/>
              <a:t> </a:t>
            </a:r>
            <a:r>
              <a:rPr lang="ru-RU" sz="1400" dirty="0" err="1"/>
              <a:t>відправкою</a:t>
            </a:r>
            <a:r>
              <a:rPr lang="ru-RU" sz="1400" dirty="0"/>
              <a:t> на дисплей.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32" name="Прямоугольник: скругленные углы 31">
            <a:extLst>
              <a:ext uri="{FF2B5EF4-FFF2-40B4-BE49-F238E27FC236}">
                <a16:creationId xmlns:a16="http://schemas.microsoft.com/office/drawing/2014/main" id="{01E02153-3D98-46DB-B030-19DE2F592A8F}"/>
              </a:ext>
            </a:extLst>
          </p:cNvPr>
          <p:cNvSpPr/>
          <p:nvPr/>
        </p:nvSpPr>
        <p:spPr>
          <a:xfrm>
            <a:off x="1343776" y="3118591"/>
            <a:ext cx="2259370" cy="1960195"/>
          </a:xfrm>
          <a:prstGeom prst="round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71817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1.85185E-6 L 0.07605 -0.1794 " pathEditMode="relative" rAng="0" ptsTypes="AA">
                                      <p:cBhvr>
                                        <p:cTn id="4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02" y="-8981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animClr clrSpc="rgb" dir="cw">
                                      <p:cBhvr>
                                        <p:cTn id="4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set>
                                      <p:cBhvr>
                                        <p:cTn id="5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8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4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2" grpId="1" animBg="1"/>
      <p:bldP spid="42" grpId="2" animBg="1"/>
      <p:bldP spid="43" grpId="0" animBg="1"/>
      <p:bldP spid="29" grpId="0" animBg="1"/>
      <p:bldP spid="3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6278E7A-0012-4099-9FC9-44E7D287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516" y="-513869"/>
            <a:ext cx="5885738" cy="1949213"/>
          </a:xfrm>
        </p:spPr>
        <p:txBody>
          <a:bodyPr/>
          <a:lstStyle/>
          <a:p>
            <a:r>
              <a:rPr lang="ru-RU" dirty="0" err="1"/>
              <a:t>Використання</a:t>
            </a:r>
            <a:r>
              <a:rPr lang="ru-RU" dirty="0"/>
              <a:t> </a:t>
            </a:r>
            <a:r>
              <a:rPr lang="ru-RU" dirty="0" err="1"/>
              <a:t>відеопам'яті</a:t>
            </a:r>
            <a:endParaRPr lang="uk-UA" dirty="0"/>
          </a:p>
        </p:txBody>
      </p: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6852C8ED-F3DC-4B8E-9384-6133AB041089}"/>
              </a:ext>
            </a:extLst>
          </p:cNvPr>
          <p:cNvGrpSpPr/>
          <p:nvPr/>
        </p:nvGrpSpPr>
        <p:grpSpPr>
          <a:xfrm>
            <a:off x="328516" y="2512291"/>
            <a:ext cx="10625996" cy="3290016"/>
            <a:chOff x="166124" y="2578839"/>
            <a:chExt cx="10625996" cy="2410668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7" name="Прямокутник: округлені кути 3">
              <a:extLst>
                <a:ext uri="{FF2B5EF4-FFF2-40B4-BE49-F238E27FC236}">
                  <a16:creationId xmlns:a16="http://schemas.microsoft.com/office/drawing/2014/main" id="{34F5FFE3-55EF-4E8D-9AAB-3F5D571DB389}"/>
                </a:ext>
              </a:extLst>
            </p:cNvPr>
            <p:cNvSpPr/>
            <p:nvPr/>
          </p:nvSpPr>
          <p:spPr>
            <a:xfrm>
              <a:off x="166124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28" name="Прямокутник: округлені кути 3">
              <a:extLst>
                <a:ext uri="{FF2B5EF4-FFF2-40B4-BE49-F238E27FC236}">
                  <a16:creationId xmlns:a16="http://schemas.microsoft.com/office/drawing/2014/main" id="{B1B9AD19-BEB6-4D68-9A35-E87091A26AB1}"/>
                </a:ext>
              </a:extLst>
            </p:cNvPr>
            <p:cNvSpPr/>
            <p:nvPr/>
          </p:nvSpPr>
          <p:spPr>
            <a:xfrm>
              <a:off x="1713691" y="2578840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0" name="Прямокутник: округлені кути 3">
              <a:extLst>
                <a:ext uri="{FF2B5EF4-FFF2-40B4-BE49-F238E27FC236}">
                  <a16:creationId xmlns:a16="http://schemas.microsoft.com/office/drawing/2014/main" id="{9467B102-4D8A-4FEF-9020-5EFBAE195B4D}"/>
                </a:ext>
              </a:extLst>
            </p:cNvPr>
            <p:cNvSpPr/>
            <p:nvPr/>
          </p:nvSpPr>
          <p:spPr>
            <a:xfrm>
              <a:off x="3261258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1" name="Прямокутник: округлені кути 3">
              <a:extLst>
                <a:ext uri="{FF2B5EF4-FFF2-40B4-BE49-F238E27FC236}">
                  <a16:creationId xmlns:a16="http://schemas.microsoft.com/office/drawing/2014/main" id="{8ABC0070-9CA1-4973-917A-F8AC74C454F7}"/>
                </a:ext>
              </a:extLst>
            </p:cNvPr>
            <p:cNvSpPr/>
            <p:nvPr/>
          </p:nvSpPr>
          <p:spPr>
            <a:xfrm>
              <a:off x="4808825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4" name="Прямокутник: округлені кути 3">
              <a:extLst>
                <a:ext uri="{FF2B5EF4-FFF2-40B4-BE49-F238E27FC236}">
                  <a16:creationId xmlns:a16="http://schemas.microsoft.com/office/drawing/2014/main" id="{DAC137E4-7895-40C8-B369-B24D0B4A1D4D}"/>
                </a:ext>
              </a:extLst>
            </p:cNvPr>
            <p:cNvSpPr/>
            <p:nvPr/>
          </p:nvSpPr>
          <p:spPr>
            <a:xfrm>
              <a:off x="6356392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5" name="Прямокутник: округлені кути 3">
              <a:extLst>
                <a:ext uri="{FF2B5EF4-FFF2-40B4-BE49-F238E27FC236}">
                  <a16:creationId xmlns:a16="http://schemas.microsoft.com/office/drawing/2014/main" id="{A6A73522-F55A-44EF-B545-A1C18AF76828}"/>
                </a:ext>
              </a:extLst>
            </p:cNvPr>
            <p:cNvSpPr/>
            <p:nvPr/>
          </p:nvSpPr>
          <p:spPr>
            <a:xfrm>
              <a:off x="7903959" y="25915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  <p:sp>
          <p:nvSpPr>
            <p:cNvPr id="36" name="Прямокутник: округлені кути 3">
              <a:extLst>
                <a:ext uri="{FF2B5EF4-FFF2-40B4-BE49-F238E27FC236}">
                  <a16:creationId xmlns:a16="http://schemas.microsoft.com/office/drawing/2014/main" id="{5186973C-3208-4F04-AAB9-45765F1EC5DD}"/>
                </a:ext>
              </a:extLst>
            </p:cNvPr>
            <p:cNvSpPr/>
            <p:nvPr/>
          </p:nvSpPr>
          <p:spPr>
            <a:xfrm>
              <a:off x="9451526" y="2578839"/>
              <a:ext cx="1340594" cy="2397968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uk-UA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37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EC92B122-5B61-4027-A279-B3D8D3E5DBA8}"/>
              </a:ext>
            </a:extLst>
          </p:cNvPr>
          <p:cNvSpPr/>
          <p:nvPr/>
        </p:nvSpPr>
        <p:spPr>
          <a:xfrm>
            <a:off x="407755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1400" dirty="0">
                <a:solidFill>
                  <a:srgbClr val="FFF8E4"/>
                </a:solidFill>
              </a:rPr>
              <a:t> </a:t>
            </a:r>
            <a:r>
              <a:rPr lang="ru-RU" sz="1400" dirty="0"/>
              <a:t>1. </a:t>
            </a:r>
            <a:endParaRPr lang="en-US" sz="1400" dirty="0"/>
          </a:p>
          <a:p>
            <a:pPr algn="ctr"/>
            <a:r>
              <a:rPr lang="ru-RU" sz="1400" dirty="0" err="1"/>
              <a:t>Вхід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uk-UA" sz="1600" dirty="0">
                <a:solidFill>
                  <a:srgbClr val="FFF8E4"/>
                </a:solidFill>
              </a:rPr>
              <a:t> </a:t>
            </a:r>
          </a:p>
        </p:txBody>
      </p:sp>
      <p:sp>
        <p:nvSpPr>
          <p:cNvPr id="38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E2AAD0A-9F6E-4986-9809-162F8521E4D2}"/>
              </a:ext>
            </a:extLst>
          </p:cNvPr>
          <p:cNvSpPr/>
          <p:nvPr/>
        </p:nvSpPr>
        <p:spPr>
          <a:xfrm>
            <a:off x="1955322" y="5035905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2. </a:t>
            </a:r>
            <a:endParaRPr lang="en-US" sz="1400" dirty="0"/>
          </a:p>
          <a:p>
            <a:pPr algn="ctr"/>
            <a:r>
              <a:rPr lang="ru-RU" sz="1400" dirty="0" err="1"/>
              <a:t>Обробка</a:t>
            </a:r>
            <a:r>
              <a:rPr lang="ru-RU" sz="1400" dirty="0"/>
              <a:t> </a:t>
            </a:r>
            <a:r>
              <a:rPr lang="ru-RU" sz="1400" dirty="0" err="1"/>
              <a:t>даних</a:t>
            </a:r>
            <a:r>
              <a:rPr lang="ru-RU" sz="1400" dirty="0"/>
              <a:t> GPU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39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534944F1-7B11-4B3D-956D-7F45862EFD07}"/>
              </a:ext>
            </a:extLst>
          </p:cNvPr>
          <p:cNvSpPr/>
          <p:nvPr/>
        </p:nvSpPr>
        <p:spPr>
          <a:xfrm>
            <a:off x="3502889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3. </a:t>
            </a:r>
            <a:r>
              <a:rPr lang="ru-RU" sz="1400" dirty="0" err="1"/>
              <a:t>Відеопам’ять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0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6543B82B-EB4C-497D-9B62-3CFD27EA1D4B}"/>
              </a:ext>
            </a:extLst>
          </p:cNvPr>
          <p:cNvSpPr/>
          <p:nvPr/>
        </p:nvSpPr>
        <p:spPr>
          <a:xfrm>
            <a:off x="5050456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4. </a:t>
            </a:r>
            <a:r>
              <a:rPr lang="ru-RU" sz="1400" dirty="0" err="1"/>
              <a:t>Виконання</a:t>
            </a:r>
            <a:r>
              <a:rPr lang="ru-RU" sz="1400" dirty="0"/>
              <a:t> </a:t>
            </a:r>
            <a:r>
              <a:rPr lang="ru-RU" sz="1400" dirty="0" err="1"/>
              <a:t>шейдерів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1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2468D191-D0BA-43C2-9976-390B6B191936}"/>
              </a:ext>
            </a:extLst>
          </p:cNvPr>
          <p:cNvSpPr/>
          <p:nvPr/>
        </p:nvSpPr>
        <p:spPr>
          <a:xfrm>
            <a:off x="6598023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5. </a:t>
            </a:r>
            <a:r>
              <a:rPr lang="ru-RU" sz="1400" dirty="0" err="1"/>
              <a:t>Растрування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2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FD1032C3-56D0-4C60-A962-B32BE852D52E}"/>
              </a:ext>
            </a:extLst>
          </p:cNvPr>
          <p:cNvSpPr/>
          <p:nvPr/>
        </p:nvSpPr>
        <p:spPr>
          <a:xfrm>
            <a:off x="8145590" y="50486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6. </a:t>
            </a:r>
            <a:endParaRPr lang="en-US" sz="1400" dirty="0"/>
          </a:p>
          <a:p>
            <a:pPr algn="ctr"/>
            <a:r>
              <a:rPr lang="ru-RU" sz="1400" dirty="0" err="1"/>
              <a:t>Вихідний</a:t>
            </a:r>
            <a:r>
              <a:rPr lang="ru-RU" sz="1400" dirty="0"/>
              <a:t> буфер кадру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3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B9573429-3CDE-471C-A75E-BE3746FC9A7F}"/>
              </a:ext>
            </a:extLst>
          </p:cNvPr>
          <p:cNvSpPr/>
          <p:nvPr/>
        </p:nvSpPr>
        <p:spPr>
          <a:xfrm>
            <a:off x="9693157" y="5035904"/>
            <a:ext cx="1440851" cy="987676"/>
          </a:xfrm>
          <a:prstGeom prst="roundRect">
            <a:avLst/>
          </a:prstGeom>
          <a:solidFill>
            <a:srgbClr val="627F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7. </a:t>
            </a:r>
            <a:endParaRPr lang="en-US" sz="1400" dirty="0"/>
          </a:p>
          <a:p>
            <a:pPr algn="ctr"/>
            <a:r>
              <a:rPr lang="ru-RU" sz="1400" dirty="0" err="1"/>
              <a:t>Вивід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на </a:t>
            </a:r>
            <a:r>
              <a:rPr lang="ru-RU" sz="1400" dirty="0" err="1"/>
              <a:t>екран</a:t>
            </a:r>
            <a:endParaRPr lang="uk-UA" sz="1600" dirty="0">
              <a:solidFill>
                <a:srgbClr val="FFF8E4"/>
              </a:solidFill>
            </a:endParaRPr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F4D08B80-0426-4A17-8592-682797A9D748}"/>
              </a:ext>
            </a:extLst>
          </p:cNvPr>
          <p:cNvCxnSpPr>
            <a:cxnSpLocks/>
          </p:cNvCxnSpPr>
          <p:nvPr/>
        </p:nvCxnSpPr>
        <p:spPr>
          <a:xfrm flipH="1" flipV="1">
            <a:off x="7886855" y="3352800"/>
            <a:ext cx="923023" cy="416118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7E279712-2A94-4586-9B14-3921620325EB}"/>
              </a:ext>
            </a:extLst>
          </p:cNvPr>
          <p:cNvCxnSpPr>
            <a:cxnSpLocks/>
          </p:cNvCxnSpPr>
          <p:nvPr/>
        </p:nvCxnSpPr>
        <p:spPr>
          <a:xfrm flipH="1">
            <a:off x="7859378" y="4564750"/>
            <a:ext cx="886427" cy="249881"/>
          </a:xfrm>
          <a:prstGeom prst="straightConnector1">
            <a:avLst/>
          </a:prstGeom>
          <a:ln w="38100">
            <a:solidFill>
              <a:srgbClr val="627F2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48B51A0F-5FD7-458A-9831-B47697886B70}"/>
              </a:ext>
            </a:extLst>
          </p:cNvPr>
          <p:cNvSpPr/>
          <p:nvPr/>
        </p:nvSpPr>
        <p:spPr>
          <a:xfrm>
            <a:off x="3315843" y="2199262"/>
            <a:ext cx="4225130" cy="1063876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err="1"/>
              <a:t>Відеокарта</a:t>
            </a:r>
            <a:r>
              <a:rPr lang="ru-RU" sz="1400" dirty="0"/>
              <a:t> </a:t>
            </a:r>
            <a:r>
              <a:rPr lang="ru-RU" sz="1400" dirty="0" err="1"/>
              <a:t>передає</a:t>
            </a:r>
            <a:r>
              <a:rPr lang="ru-RU" sz="1400" dirty="0"/>
              <a:t> </a:t>
            </a:r>
            <a:r>
              <a:rPr lang="ru-RU" sz="1400" dirty="0" err="1"/>
              <a:t>готове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з </a:t>
            </a:r>
            <a:r>
              <a:rPr lang="ru-RU" sz="1400" dirty="0" err="1"/>
              <a:t>вихідного</a:t>
            </a:r>
            <a:r>
              <a:rPr lang="ru-RU" sz="1400" dirty="0"/>
              <a:t> буфера кадру через </a:t>
            </a:r>
            <a:r>
              <a:rPr lang="ru-RU" sz="1400" dirty="0" err="1"/>
              <a:t>відеоінтерфейси</a:t>
            </a:r>
            <a:r>
              <a:rPr lang="ru-RU" sz="1400" dirty="0"/>
              <a:t> (</a:t>
            </a:r>
            <a:r>
              <a:rPr lang="en-US" sz="1400" dirty="0"/>
              <a:t>HDMI, DisplayPort, DVI </a:t>
            </a:r>
            <a:r>
              <a:rPr lang="ru-RU" sz="1400" dirty="0" err="1"/>
              <a:t>або</a:t>
            </a:r>
            <a:r>
              <a:rPr lang="ru-RU" sz="1400" dirty="0"/>
              <a:t> </a:t>
            </a:r>
            <a:r>
              <a:rPr lang="en-US" sz="1400" dirty="0"/>
              <a:t>VGA) </a:t>
            </a:r>
            <a:r>
              <a:rPr lang="ru-RU" sz="1400" dirty="0"/>
              <a:t>до </a:t>
            </a:r>
            <a:r>
              <a:rPr lang="ru-RU" sz="1400" dirty="0" err="1"/>
              <a:t>монітора</a:t>
            </a:r>
            <a:r>
              <a:rPr lang="ru-RU" sz="1400" dirty="0"/>
              <a:t>.</a:t>
            </a:r>
            <a:endParaRPr lang="uk-UA" sz="1600" dirty="0">
              <a:solidFill>
                <a:srgbClr val="FFF8E4"/>
              </a:solidFill>
            </a:endParaRPr>
          </a:p>
        </p:txBody>
      </p:sp>
      <p:sp>
        <p:nvSpPr>
          <p:cNvPr id="46" name="Прямокутник: округлені кути 7">
            <a:hlinkClick r:id="rId5" action="ppaction://hlinksldjump"/>
            <a:extLst>
              <a:ext uri="{FF2B5EF4-FFF2-40B4-BE49-F238E27FC236}">
                <a16:creationId xmlns:a16="http://schemas.microsoft.com/office/drawing/2014/main" id="{3A76EABA-5D3B-4F2A-B552-9FF3009474F7}"/>
              </a:ext>
            </a:extLst>
          </p:cNvPr>
          <p:cNvSpPr/>
          <p:nvPr/>
        </p:nvSpPr>
        <p:spPr>
          <a:xfrm>
            <a:off x="3315843" y="4721099"/>
            <a:ext cx="4225130" cy="515920"/>
          </a:xfrm>
          <a:prstGeom prst="roundRect">
            <a:avLst/>
          </a:prstGeom>
          <a:solidFill>
            <a:srgbClr val="7A974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 err="1"/>
              <a:t>Монітор</a:t>
            </a:r>
            <a:r>
              <a:rPr lang="ru-RU" sz="1400" dirty="0"/>
              <a:t> </a:t>
            </a:r>
            <a:r>
              <a:rPr lang="ru-RU" sz="1400" dirty="0" err="1"/>
              <a:t>відображає</a:t>
            </a:r>
            <a:r>
              <a:rPr lang="ru-RU" sz="1400" dirty="0"/>
              <a:t> </a:t>
            </a:r>
            <a:r>
              <a:rPr lang="ru-RU" sz="1400" dirty="0" err="1"/>
              <a:t>зображення</a:t>
            </a:r>
            <a:r>
              <a:rPr lang="ru-RU" sz="1400" dirty="0"/>
              <a:t> на </a:t>
            </a:r>
            <a:r>
              <a:rPr lang="ru-RU" sz="1400" dirty="0" err="1"/>
              <a:t>екрані</a:t>
            </a:r>
            <a:r>
              <a:rPr lang="ru-RU" sz="1400" dirty="0"/>
              <a:t>.</a:t>
            </a:r>
            <a:endParaRPr lang="uk-UA" sz="1400" dirty="0">
              <a:solidFill>
                <a:srgbClr val="FFF8E4"/>
              </a:solidFill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A29EF16B-D084-4664-840C-4057F0D67554}"/>
              </a:ext>
            </a:extLst>
          </p:cNvPr>
          <p:cNvSpPr/>
          <p:nvPr/>
        </p:nvSpPr>
        <p:spPr>
          <a:xfrm>
            <a:off x="425268" y="3086691"/>
            <a:ext cx="2701115" cy="1949213"/>
          </a:xfrm>
          <a:prstGeom prst="round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420024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0 L -0.05912 -0.1912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56" y="-956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animClr clrSpc="rgb" dir="cw">
                                      <p:cBhvr>
                                        <p:cTn id="5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A9741"/>
                                      </p:to>
                                    </p:animClr>
                                    <p:set>
                                      <p:cBhvr>
                                        <p:cTn id="5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8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8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3" grpId="1" animBg="1"/>
      <p:bldP spid="43" grpId="2" animBg="1"/>
      <p:bldP spid="45" grpId="0" animBg="1"/>
      <p:bldP spid="46" grpId="0" animBg="1"/>
      <p:bldP spid="9" grpId="0" animBg="1"/>
    </p:bldLst>
  </p:timing>
</p:sld>
</file>

<file path=ppt/theme/theme1.xml><?xml version="1.0" encoding="utf-8"?>
<a:theme xmlns:a="http://schemas.openxmlformats.org/drawingml/2006/main" name="Краєвид">
  <a:themeElements>
    <a:clrScheme name="Крає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Крає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Крає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TM03457515[[fn=Краєвид]]</Template>
  <TotalTime>623</TotalTime>
  <Words>628</Words>
  <Application>Microsoft Office PowerPoint</Application>
  <PresentationFormat>Широкий екран</PresentationFormat>
  <Paragraphs>129</Paragraphs>
  <Slides>10</Slides>
  <Notes>7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Schoolbook</vt:lpstr>
      <vt:lpstr>Courier New</vt:lpstr>
      <vt:lpstr>Wingdings 2</vt:lpstr>
      <vt:lpstr>Краєвид</vt:lpstr>
      <vt:lpstr>Принцип роботи відеокарти</vt:lpstr>
      <vt:lpstr>Презентація PowerPoint</vt:lpstr>
      <vt:lpstr>Вхід даних</vt:lpstr>
      <vt:lpstr>Обробка даних GPU</vt:lpstr>
      <vt:lpstr>Використання відеопам'яті</vt:lpstr>
      <vt:lpstr>Виконання шейдерів</vt:lpstr>
      <vt:lpstr>Растрування</vt:lpstr>
      <vt:lpstr>Вихідний буфер кадру</vt:lpstr>
      <vt:lpstr>Використання відеопам'яті</vt:lpstr>
      <vt:lpstr>Використані джерела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student</dc:creator>
  <cp:lastModifiedBy>student</cp:lastModifiedBy>
  <cp:revision>62</cp:revision>
  <dcterms:created xsi:type="dcterms:W3CDTF">2024-05-28T06:26:00Z</dcterms:created>
  <dcterms:modified xsi:type="dcterms:W3CDTF">2024-06-14T06:25:14Z</dcterms:modified>
</cp:coreProperties>
</file>

<file path=docProps/thumbnail.jpeg>
</file>